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84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038203" cy="643895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038205" cy="6439535"/>
          </a:xfrm>
          <a:custGeom>
            <a:avLst/>
            <a:gdLst/>
            <a:ahLst/>
            <a:cxnLst/>
            <a:rect l="l" t="t" r="r" b="b"/>
            <a:pathLst>
              <a:path w="11038205" h="6439535">
                <a:moveTo>
                  <a:pt x="11038203" y="0"/>
                </a:moveTo>
                <a:lnTo>
                  <a:pt x="0" y="0"/>
                </a:lnTo>
                <a:lnTo>
                  <a:pt x="0" y="6438952"/>
                </a:lnTo>
                <a:lnTo>
                  <a:pt x="11038203" y="6438952"/>
                </a:lnTo>
                <a:lnTo>
                  <a:pt x="11038203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45"/>
            <a:ext cx="4139326" cy="643870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764" y="2189243"/>
            <a:ext cx="3697798" cy="20604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3"/>
            <a:ext cx="11430000" cy="227711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4450" y="228599"/>
            <a:ext cx="1181099" cy="18192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1128" y="511175"/>
            <a:ext cx="5817870" cy="107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11128" y="1319847"/>
            <a:ext cx="5713095" cy="2211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rgbClr val="D73AD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38900"/>
            <a:chOff x="0" y="0"/>
            <a:chExt cx="1143000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343024"/>
              <a:ext cx="3829049" cy="375284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1384281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700232" y="237172"/>
            <a:ext cx="5713095" cy="2211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>
                <a:solidFill>
                  <a:srgbClr val="002060"/>
                </a:solidFill>
              </a:rPr>
              <a:t>Credit</a:t>
            </a:r>
            <a:r>
              <a:rPr spc="-140" dirty="0">
                <a:solidFill>
                  <a:srgbClr val="002060"/>
                </a:solidFill>
              </a:rPr>
              <a:t> </a:t>
            </a:r>
            <a:r>
              <a:rPr spc="-100" dirty="0">
                <a:solidFill>
                  <a:srgbClr val="002060"/>
                </a:solidFill>
              </a:rPr>
              <a:t>Card</a:t>
            </a:r>
            <a:r>
              <a:rPr spc="-140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Fraud</a:t>
            </a:r>
          </a:p>
          <a:p>
            <a:pPr marL="12700" marR="5080">
              <a:lnSpc>
                <a:spcPct val="103499"/>
              </a:lnSpc>
              <a:spcBef>
                <a:spcPts val="75"/>
              </a:spcBef>
            </a:pPr>
            <a:r>
              <a:rPr spc="-120" dirty="0">
                <a:solidFill>
                  <a:srgbClr val="002060"/>
                </a:solidFill>
              </a:rPr>
              <a:t>Detection:</a:t>
            </a:r>
            <a:r>
              <a:rPr spc="-85" dirty="0">
                <a:solidFill>
                  <a:srgbClr val="002060"/>
                </a:solidFill>
              </a:rPr>
              <a:t> </a:t>
            </a:r>
            <a:r>
              <a:rPr spc="40" dirty="0">
                <a:solidFill>
                  <a:srgbClr val="002060"/>
                </a:solidFill>
              </a:rPr>
              <a:t>A </a:t>
            </a:r>
            <a:r>
              <a:rPr spc="-135" dirty="0">
                <a:solidFill>
                  <a:srgbClr val="002060"/>
                </a:solidFill>
              </a:rPr>
              <a:t>Comprehensive</a:t>
            </a:r>
            <a:r>
              <a:rPr spc="-170" dirty="0">
                <a:solidFill>
                  <a:srgbClr val="002060"/>
                </a:solidFill>
              </a:rPr>
              <a:t> </a:t>
            </a:r>
            <a:r>
              <a:rPr spc="-55" dirty="0">
                <a:solidFill>
                  <a:srgbClr val="002060"/>
                </a:solidFill>
              </a:rPr>
              <a:t>Guide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09197" y="2613025"/>
            <a:ext cx="5830570" cy="343703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65"/>
              </a:spcBef>
            </a:pP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Credit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card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262424"/>
                </a:solidFill>
                <a:latin typeface="Tahoma"/>
                <a:cs typeface="Tahoma"/>
              </a:rPr>
              <a:t>is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a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serious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problem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that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262424"/>
                </a:solidFill>
                <a:latin typeface="Tahoma"/>
                <a:cs typeface="Tahoma"/>
              </a:rPr>
              <a:t>affects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millions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people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worldwide.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This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presentation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will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explore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different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aspects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credit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card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detection, 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including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types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262424"/>
                </a:solidFill>
                <a:latin typeface="Tahoma"/>
                <a:cs typeface="Tahoma"/>
              </a:rPr>
              <a:t>fraud,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data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262424"/>
                </a:solidFill>
                <a:latin typeface="Tahoma"/>
                <a:cs typeface="Tahoma"/>
              </a:rPr>
              <a:t>used,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machine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learning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techniques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employed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2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prevent</a:t>
            </a:r>
            <a:r>
              <a:rPr sz="2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it.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38900"/>
            <a:chOff x="0" y="0"/>
            <a:chExt cx="1143000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066924"/>
              <a:ext cx="3829049" cy="230504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 flipH="1">
            <a:off x="11429999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29460" y="784225"/>
            <a:ext cx="5771517" cy="162223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sz="4800" spc="-50" dirty="0">
                <a:solidFill>
                  <a:srgbClr val="002060"/>
                </a:solidFill>
              </a:rPr>
              <a:t>Conclusion</a:t>
            </a:r>
            <a:r>
              <a:rPr sz="4800" spc="-120" dirty="0">
                <a:solidFill>
                  <a:srgbClr val="002060"/>
                </a:solidFill>
              </a:rPr>
              <a:t> </a:t>
            </a:r>
            <a:r>
              <a:rPr sz="4800" spc="-80" dirty="0">
                <a:solidFill>
                  <a:srgbClr val="002060"/>
                </a:solidFill>
              </a:rPr>
              <a:t>and</a:t>
            </a:r>
            <a:r>
              <a:rPr sz="4800" spc="-120" dirty="0">
                <a:solidFill>
                  <a:srgbClr val="002060"/>
                </a:solidFill>
              </a:rPr>
              <a:t> </a:t>
            </a:r>
            <a:r>
              <a:rPr sz="4800" spc="-75" dirty="0">
                <a:solidFill>
                  <a:srgbClr val="002060"/>
                </a:solidFill>
              </a:rPr>
              <a:t>Future </a:t>
            </a:r>
            <a:r>
              <a:rPr sz="4800" spc="-20" dirty="0">
                <a:solidFill>
                  <a:srgbClr val="002060"/>
                </a:solidFill>
              </a:rPr>
              <a:t>Considerations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97343" y="2625341"/>
            <a:ext cx="5862955" cy="34932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14"/>
              </a:spcBef>
            </a:pP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Credit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card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detection</a:t>
            </a:r>
            <a:r>
              <a:rPr sz="2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262424"/>
                </a:solidFill>
                <a:latin typeface="Tahoma"/>
                <a:cs typeface="Tahoma"/>
              </a:rPr>
              <a:t>is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262424"/>
                </a:solidFill>
                <a:latin typeface="Tahoma"/>
                <a:cs typeface="Tahoma"/>
              </a:rPr>
              <a:t>an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ongoing</a:t>
            </a:r>
            <a:r>
              <a:rPr sz="2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battle.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262424"/>
                </a:solidFill>
                <a:latin typeface="Tahoma"/>
                <a:cs typeface="Tahoma"/>
              </a:rPr>
              <a:t>As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technology</a:t>
            </a:r>
            <a:r>
              <a:rPr sz="2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262424"/>
                </a:solidFill>
                <a:latin typeface="Tahoma"/>
                <a:cs typeface="Tahoma"/>
              </a:rPr>
              <a:t>advances,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new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challenges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will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262424"/>
                </a:solidFill>
                <a:latin typeface="Tahoma"/>
                <a:cs typeface="Tahoma"/>
              </a:rPr>
              <a:t>emerge.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future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detection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lies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2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262424"/>
                </a:solidFill>
                <a:latin typeface="Tahoma"/>
                <a:cs typeface="Tahoma"/>
              </a:rPr>
              <a:t>leveraging</a:t>
            </a:r>
            <a:r>
              <a:rPr sz="2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advanced </a:t>
            </a:r>
            <a:r>
              <a:rPr sz="2400" spc="-35" dirty="0">
                <a:solidFill>
                  <a:srgbClr val="262424"/>
                </a:solidFill>
                <a:latin typeface="Tahoma"/>
                <a:cs typeface="Tahoma"/>
              </a:rPr>
              <a:t>machine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learning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techniques,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262424"/>
                </a:solidFill>
                <a:latin typeface="Tahoma"/>
                <a:cs typeface="Tahoma"/>
              </a:rPr>
              <a:t>real-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time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data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processing,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collaborative</a:t>
            </a:r>
            <a:r>
              <a:rPr sz="2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efforts </a:t>
            </a:r>
            <a:r>
              <a:rPr sz="2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262424"/>
                </a:solidFill>
                <a:latin typeface="Tahoma"/>
                <a:cs typeface="Tahoma"/>
              </a:rPr>
              <a:t>combat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2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Tahoma"/>
                <a:cs typeface="Tahoma"/>
              </a:rPr>
              <a:t>effectively.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8928D4-BAB4-4199-37F5-704A3E7F88CA}"/>
              </a:ext>
            </a:extLst>
          </p:cNvPr>
          <p:cNvSpPr/>
          <p:nvPr/>
        </p:nvSpPr>
        <p:spPr>
          <a:xfrm>
            <a:off x="2057400" y="2079625"/>
            <a:ext cx="756168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  <a:endParaRPr lang="en-US" sz="11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633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 flipH="1">
            <a:off x="11429999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spc="-90" dirty="0">
                <a:solidFill>
                  <a:srgbClr val="002060"/>
                </a:solidFill>
              </a:rPr>
              <a:t>Understanding</a:t>
            </a:r>
            <a:r>
              <a:rPr spc="-95" dirty="0">
                <a:solidFill>
                  <a:srgbClr val="002060"/>
                </a:solidFill>
              </a:rPr>
              <a:t> </a:t>
            </a:r>
            <a:r>
              <a:rPr spc="-85" dirty="0">
                <a:solidFill>
                  <a:srgbClr val="002060"/>
                </a:solidFill>
              </a:rPr>
              <a:t>the</a:t>
            </a:r>
            <a:r>
              <a:rPr spc="-95" dirty="0">
                <a:solidFill>
                  <a:srgbClr val="002060"/>
                </a:solidFill>
              </a:rPr>
              <a:t> </a:t>
            </a:r>
            <a:r>
              <a:rPr spc="-40" dirty="0">
                <a:solidFill>
                  <a:srgbClr val="002060"/>
                </a:solidFill>
              </a:rPr>
              <a:t>Importance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-95" dirty="0">
                <a:solidFill>
                  <a:srgbClr val="002060"/>
                </a:solidFill>
              </a:rPr>
              <a:t> </a:t>
            </a:r>
            <a:r>
              <a:rPr spc="-114" dirty="0">
                <a:solidFill>
                  <a:srgbClr val="002060"/>
                </a:solidFill>
              </a:rPr>
              <a:t>Fraud</a:t>
            </a:r>
            <a:r>
              <a:rPr spc="-90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Prevention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929187" y="2119312"/>
            <a:ext cx="400050" cy="400050"/>
            <a:chOff x="4929187" y="2119312"/>
            <a:chExt cx="400050" cy="400050"/>
          </a:xfrm>
        </p:grpSpPr>
        <p:sp>
          <p:nvSpPr>
            <p:cNvPr id="8" name="object 8"/>
            <p:cNvSpPr/>
            <p:nvPr/>
          </p:nvSpPr>
          <p:spPr>
            <a:xfrm>
              <a:off x="4929187" y="2119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68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949" y="2124075"/>
              <a:ext cx="390524" cy="39052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929187" y="2119312"/>
            <a:ext cx="400050" cy="400050"/>
          </a:xfrm>
          <a:custGeom>
            <a:avLst/>
            <a:gdLst/>
            <a:ahLst/>
            <a:cxnLst/>
            <a:rect l="l" t="t" r="r" b="b"/>
            <a:pathLst>
              <a:path w="400050" h="400050">
                <a:moveTo>
                  <a:pt x="0" y="341058"/>
                </a:moveTo>
                <a:lnTo>
                  <a:pt x="0" y="58991"/>
                </a:lnTo>
                <a:lnTo>
                  <a:pt x="0" y="55118"/>
                </a:lnTo>
                <a:lnTo>
                  <a:pt x="381" y="51282"/>
                </a:lnTo>
                <a:lnTo>
                  <a:pt x="1130" y="47485"/>
                </a:lnTo>
                <a:lnTo>
                  <a:pt x="1892" y="43688"/>
                </a:lnTo>
                <a:lnTo>
                  <a:pt x="3009" y="39992"/>
                </a:lnTo>
                <a:lnTo>
                  <a:pt x="4495" y="36423"/>
                </a:lnTo>
                <a:lnTo>
                  <a:pt x="5969" y="32842"/>
                </a:lnTo>
                <a:lnTo>
                  <a:pt x="7785" y="29438"/>
                </a:lnTo>
                <a:lnTo>
                  <a:pt x="9944" y="26225"/>
                </a:lnTo>
                <a:lnTo>
                  <a:pt x="12090" y="22999"/>
                </a:lnTo>
                <a:lnTo>
                  <a:pt x="14541" y="20015"/>
                </a:lnTo>
                <a:lnTo>
                  <a:pt x="17284" y="17284"/>
                </a:lnTo>
                <a:lnTo>
                  <a:pt x="20015" y="14541"/>
                </a:lnTo>
                <a:lnTo>
                  <a:pt x="22999" y="12090"/>
                </a:lnTo>
                <a:lnTo>
                  <a:pt x="26212" y="9944"/>
                </a:lnTo>
                <a:lnTo>
                  <a:pt x="29438" y="7785"/>
                </a:lnTo>
                <a:lnTo>
                  <a:pt x="32842" y="5969"/>
                </a:lnTo>
                <a:lnTo>
                  <a:pt x="36423" y="4495"/>
                </a:lnTo>
                <a:lnTo>
                  <a:pt x="39992" y="3009"/>
                </a:lnTo>
                <a:lnTo>
                  <a:pt x="43688" y="1892"/>
                </a:lnTo>
                <a:lnTo>
                  <a:pt x="47485" y="1130"/>
                </a:lnTo>
                <a:lnTo>
                  <a:pt x="51282" y="381"/>
                </a:lnTo>
                <a:lnTo>
                  <a:pt x="55118" y="0"/>
                </a:lnTo>
                <a:lnTo>
                  <a:pt x="58991" y="0"/>
                </a:lnTo>
                <a:lnTo>
                  <a:pt x="341058" y="0"/>
                </a:lnTo>
                <a:lnTo>
                  <a:pt x="344932" y="0"/>
                </a:lnTo>
                <a:lnTo>
                  <a:pt x="348767" y="381"/>
                </a:lnTo>
                <a:lnTo>
                  <a:pt x="352564" y="1130"/>
                </a:lnTo>
                <a:lnTo>
                  <a:pt x="356362" y="1892"/>
                </a:lnTo>
                <a:lnTo>
                  <a:pt x="360045" y="3009"/>
                </a:lnTo>
                <a:lnTo>
                  <a:pt x="363626" y="4495"/>
                </a:lnTo>
                <a:lnTo>
                  <a:pt x="367207" y="5969"/>
                </a:lnTo>
                <a:lnTo>
                  <a:pt x="370611" y="7785"/>
                </a:lnTo>
                <a:lnTo>
                  <a:pt x="373837" y="9944"/>
                </a:lnTo>
                <a:lnTo>
                  <a:pt x="377050" y="12090"/>
                </a:lnTo>
                <a:lnTo>
                  <a:pt x="380034" y="14541"/>
                </a:lnTo>
                <a:lnTo>
                  <a:pt x="382765" y="17284"/>
                </a:lnTo>
                <a:lnTo>
                  <a:pt x="385508" y="20015"/>
                </a:lnTo>
                <a:lnTo>
                  <a:pt x="387959" y="22999"/>
                </a:lnTo>
                <a:lnTo>
                  <a:pt x="390105" y="26225"/>
                </a:lnTo>
                <a:lnTo>
                  <a:pt x="392264" y="29438"/>
                </a:lnTo>
                <a:lnTo>
                  <a:pt x="394081" y="32842"/>
                </a:lnTo>
                <a:lnTo>
                  <a:pt x="395554" y="36423"/>
                </a:lnTo>
                <a:lnTo>
                  <a:pt x="397040" y="39992"/>
                </a:lnTo>
                <a:lnTo>
                  <a:pt x="398157" y="43688"/>
                </a:lnTo>
                <a:lnTo>
                  <a:pt x="398919" y="47485"/>
                </a:lnTo>
                <a:lnTo>
                  <a:pt x="399669" y="51282"/>
                </a:lnTo>
                <a:lnTo>
                  <a:pt x="400050" y="55118"/>
                </a:lnTo>
                <a:lnTo>
                  <a:pt x="400050" y="58991"/>
                </a:lnTo>
                <a:lnTo>
                  <a:pt x="400050" y="341058"/>
                </a:lnTo>
                <a:lnTo>
                  <a:pt x="400050" y="344919"/>
                </a:lnTo>
                <a:lnTo>
                  <a:pt x="399669" y="348767"/>
                </a:lnTo>
                <a:lnTo>
                  <a:pt x="398919" y="352564"/>
                </a:lnTo>
                <a:lnTo>
                  <a:pt x="398157" y="356362"/>
                </a:lnTo>
                <a:lnTo>
                  <a:pt x="397040" y="360045"/>
                </a:lnTo>
                <a:lnTo>
                  <a:pt x="395554" y="363626"/>
                </a:lnTo>
                <a:lnTo>
                  <a:pt x="394081" y="367207"/>
                </a:lnTo>
                <a:lnTo>
                  <a:pt x="392264" y="370611"/>
                </a:lnTo>
                <a:lnTo>
                  <a:pt x="390105" y="373837"/>
                </a:lnTo>
                <a:lnTo>
                  <a:pt x="387959" y="377050"/>
                </a:lnTo>
                <a:lnTo>
                  <a:pt x="363626" y="395554"/>
                </a:lnTo>
                <a:lnTo>
                  <a:pt x="360045" y="397040"/>
                </a:lnTo>
                <a:lnTo>
                  <a:pt x="356362" y="398157"/>
                </a:lnTo>
                <a:lnTo>
                  <a:pt x="352564" y="398919"/>
                </a:lnTo>
                <a:lnTo>
                  <a:pt x="348767" y="399669"/>
                </a:lnTo>
                <a:lnTo>
                  <a:pt x="344932" y="400050"/>
                </a:lnTo>
                <a:lnTo>
                  <a:pt x="341058" y="400050"/>
                </a:lnTo>
                <a:lnTo>
                  <a:pt x="58991" y="400050"/>
                </a:lnTo>
                <a:lnTo>
                  <a:pt x="55118" y="400050"/>
                </a:lnTo>
                <a:lnTo>
                  <a:pt x="51282" y="399669"/>
                </a:lnTo>
                <a:lnTo>
                  <a:pt x="47485" y="398919"/>
                </a:lnTo>
                <a:lnTo>
                  <a:pt x="43688" y="398157"/>
                </a:lnTo>
                <a:lnTo>
                  <a:pt x="39992" y="397040"/>
                </a:lnTo>
                <a:lnTo>
                  <a:pt x="36423" y="395554"/>
                </a:lnTo>
                <a:lnTo>
                  <a:pt x="32842" y="394081"/>
                </a:lnTo>
                <a:lnTo>
                  <a:pt x="9944" y="373837"/>
                </a:lnTo>
                <a:lnTo>
                  <a:pt x="7785" y="370611"/>
                </a:lnTo>
                <a:lnTo>
                  <a:pt x="5969" y="367207"/>
                </a:lnTo>
                <a:lnTo>
                  <a:pt x="4495" y="363626"/>
                </a:lnTo>
                <a:lnTo>
                  <a:pt x="3009" y="360045"/>
                </a:lnTo>
                <a:lnTo>
                  <a:pt x="1892" y="356362"/>
                </a:lnTo>
                <a:lnTo>
                  <a:pt x="1130" y="352564"/>
                </a:lnTo>
                <a:lnTo>
                  <a:pt x="381" y="348767"/>
                </a:lnTo>
                <a:lnTo>
                  <a:pt x="0" y="344919"/>
                </a:lnTo>
                <a:lnTo>
                  <a:pt x="0" y="341058"/>
                </a:lnTo>
                <a:close/>
              </a:path>
            </a:pathLst>
          </a:custGeom>
          <a:ln w="9525">
            <a:solidFill>
              <a:srgbClr val="DAB9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51768" y="2120900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3164" y="2078037"/>
            <a:ext cx="2222500" cy="2419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5" dirty="0">
                <a:solidFill>
                  <a:schemeClr val="accent2"/>
                </a:solidFill>
                <a:latin typeface="Cambria"/>
                <a:cs typeface="Cambria"/>
              </a:rPr>
              <a:t>Financial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 Loss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6900"/>
              </a:lnSpc>
              <a:spcBef>
                <a:spcPts val="725"/>
              </a:spcBef>
            </a:pP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Fraudulent</a:t>
            </a:r>
            <a:r>
              <a:rPr sz="1400" spc="-13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transactions</a:t>
            </a:r>
            <a:r>
              <a:rPr sz="1400" spc="-13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can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result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significant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financial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losses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1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both</a:t>
            </a:r>
            <a:r>
              <a:rPr sz="1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individuals</a:t>
            </a:r>
            <a:r>
              <a:rPr sz="1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 </a:t>
            </a:r>
            <a:r>
              <a:rPr sz="1400" spc="-50" dirty="0">
                <a:solidFill>
                  <a:srgbClr val="262424"/>
                </a:solidFill>
                <a:latin typeface="Tahoma"/>
                <a:cs typeface="Tahoma"/>
              </a:rPr>
              <a:t>businesses.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262424"/>
                </a:solidFill>
                <a:latin typeface="Tahoma"/>
                <a:cs typeface="Tahoma"/>
              </a:rPr>
              <a:t>It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can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also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lead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to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compromised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credit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scores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difficulty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accessing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financial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products.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53375" y="2114549"/>
            <a:ext cx="409575" cy="409575"/>
            <a:chOff x="7953375" y="2114549"/>
            <a:chExt cx="409575" cy="409575"/>
          </a:xfrm>
        </p:grpSpPr>
        <p:sp>
          <p:nvSpPr>
            <p:cNvPr id="14" name="object 14"/>
            <p:cNvSpPr/>
            <p:nvPr/>
          </p:nvSpPr>
          <p:spPr>
            <a:xfrm>
              <a:off x="7958136" y="2119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68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2899" y="2124075"/>
              <a:ext cx="390524" cy="3905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58137" y="21193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69" y="32842"/>
                  </a:lnTo>
                  <a:lnTo>
                    <a:pt x="7785" y="29438"/>
                  </a:lnTo>
                  <a:lnTo>
                    <a:pt x="9944" y="26225"/>
                  </a:lnTo>
                  <a:lnTo>
                    <a:pt x="12090" y="22999"/>
                  </a:lnTo>
                  <a:lnTo>
                    <a:pt x="14541" y="20015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12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39992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82" y="381"/>
                  </a:lnTo>
                  <a:lnTo>
                    <a:pt x="55118" y="0"/>
                  </a:lnTo>
                  <a:lnTo>
                    <a:pt x="58991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45" y="3009"/>
                  </a:lnTo>
                  <a:lnTo>
                    <a:pt x="363626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65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52" y="29438"/>
                  </a:lnTo>
                  <a:lnTo>
                    <a:pt x="394081" y="32842"/>
                  </a:lnTo>
                  <a:lnTo>
                    <a:pt x="395554" y="36423"/>
                  </a:lnTo>
                  <a:lnTo>
                    <a:pt x="397040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69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19"/>
                  </a:lnTo>
                  <a:lnTo>
                    <a:pt x="399669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40" y="360045"/>
                  </a:lnTo>
                  <a:lnTo>
                    <a:pt x="395554" y="363626"/>
                  </a:lnTo>
                  <a:lnTo>
                    <a:pt x="394081" y="367207"/>
                  </a:lnTo>
                  <a:lnTo>
                    <a:pt x="382765" y="382778"/>
                  </a:lnTo>
                  <a:lnTo>
                    <a:pt x="380034" y="385508"/>
                  </a:lnTo>
                  <a:lnTo>
                    <a:pt x="363626" y="395554"/>
                  </a:lnTo>
                  <a:lnTo>
                    <a:pt x="360045" y="397040"/>
                  </a:lnTo>
                  <a:lnTo>
                    <a:pt x="356362" y="398157"/>
                  </a:lnTo>
                  <a:lnTo>
                    <a:pt x="352564" y="398919"/>
                  </a:lnTo>
                  <a:lnTo>
                    <a:pt x="348767" y="399669"/>
                  </a:lnTo>
                  <a:lnTo>
                    <a:pt x="344932" y="400050"/>
                  </a:lnTo>
                  <a:lnTo>
                    <a:pt x="341058" y="400050"/>
                  </a:lnTo>
                  <a:lnTo>
                    <a:pt x="58991" y="400050"/>
                  </a:lnTo>
                  <a:lnTo>
                    <a:pt x="55118" y="400050"/>
                  </a:lnTo>
                  <a:lnTo>
                    <a:pt x="51282" y="399669"/>
                  </a:lnTo>
                  <a:lnTo>
                    <a:pt x="47485" y="398919"/>
                  </a:lnTo>
                  <a:lnTo>
                    <a:pt x="43688" y="398157"/>
                  </a:lnTo>
                  <a:lnTo>
                    <a:pt x="39992" y="397040"/>
                  </a:lnTo>
                  <a:lnTo>
                    <a:pt x="36423" y="395554"/>
                  </a:lnTo>
                  <a:lnTo>
                    <a:pt x="32842" y="394081"/>
                  </a:lnTo>
                  <a:lnTo>
                    <a:pt x="17284" y="382778"/>
                  </a:lnTo>
                  <a:lnTo>
                    <a:pt x="14541" y="380034"/>
                  </a:lnTo>
                  <a:lnTo>
                    <a:pt x="12090" y="377050"/>
                  </a:lnTo>
                  <a:lnTo>
                    <a:pt x="9944" y="373837"/>
                  </a:lnTo>
                  <a:lnTo>
                    <a:pt x="7785" y="370611"/>
                  </a:lnTo>
                  <a:lnTo>
                    <a:pt x="5969" y="367207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19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077148" y="2120900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28545" y="2078037"/>
            <a:ext cx="2149475" cy="149701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-30" dirty="0">
                <a:solidFill>
                  <a:schemeClr val="accent2"/>
                </a:solidFill>
                <a:latin typeface="Cambria"/>
                <a:cs typeface="Cambria"/>
              </a:rPr>
              <a:t>Damage</a:t>
            </a:r>
            <a:r>
              <a:rPr sz="1600" b="1" spc="-6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00" b="1" spc="-30" dirty="0">
                <a:solidFill>
                  <a:schemeClr val="accent2"/>
                </a:solidFill>
                <a:latin typeface="Cambria"/>
                <a:cs typeface="Cambria"/>
              </a:rPr>
              <a:t>to</a:t>
            </a:r>
            <a:r>
              <a:rPr sz="1600" b="1" spc="-6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chemeClr val="accent2"/>
                </a:solidFill>
                <a:latin typeface="Cambria"/>
                <a:cs typeface="Cambria"/>
              </a:rPr>
              <a:t>Reputation</a:t>
            </a:r>
            <a:endParaRPr sz="16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6900"/>
              </a:lnSpc>
              <a:spcBef>
                <a:spcPts val="725"/>
              </a:spcBef>
            </a:pP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Businesses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Tahoma"/>
                <a:cs typeface="Tahoma"/>
              </a:rPr>
              <a:t>with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high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262424"/>
                </a:solidFill>
                <a:latin typeface="Tahoma"/>
                <a:cs typeface="Tahoma"/>
              </a:rPr>
              <a:t>rate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of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1400" spc="-18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can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262424"/>
                </a:solidFill>
                <a:latin typeface="Tahoma"/>
                <a:cs typeface="Tahoma"/>
              </a:rPr>
              <a:t>suffer</a:t>
            </a:r>
            <a:r>
              <a:rPr sz="1400" spc="-18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reputational </a:t>
            </a:r>
            <a:r>
              <a:rPr sz="1400" spc="-60" dirty="0">
                <a:solidFill>
                  <a:srgbClr val="262424"/>
                </a:solidFill>
                <a:latin typeface="Tahoma"/>
                <a:cs typeface="Tahoma"/>
              </a:rPr>
              <a:t>damage,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leading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loss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of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customer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trust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revenue.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24425" y="4914900"/>
            <a:ext cx="409575" cy="409575"/>
            <a:chOff x="4924425" y="4914900"/>
            <a:chExt cx="409575" cy="409575"/>
          </a:xfrm>
        </p:grpSpPr>
        <p:sp>
          <p:nvSpPr>
            <p:cNvPr id="20" name="object 20"/>
            <p:cNvSpPr/>
            <p:nvPr/>
          </p:nvSpPr>
          <p:spPr>
            <a:xfrm>
              <a:off x="4929187" y="49196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74"/>
                  </a:lnTo>
                  <a:lnTo>
                    <a:pt x="22809" y="388298"/>
                  </a:lnTo>
                  <a:lnTo>
                    <a:pt x="51168" y="400051"/>
                  </a:lnTo>
                  <a:lnTo>
                    <a:pt x="348881" y="400051"/>
                  </a:lnTo>
                  <a:lnTo>
                    <a:pt x="388302" y="377235"/>
                  </a:lnTo>
                  <a:lnTo>
                    <a:pt x="400049" y="348874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3949" y="4924426"/>
              <a:ext cx="390524" cy="3905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29187" y="49196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5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69" y="32842"/>
                  </a:lnTo>
                  <a:lnTo>
                    <a:pt x="7785" y="29438"/>
                  </a:lnTo>
                  <a:lnTo>
                    <a:pt x="9944" y="26225"/>
                  </a:lnTo>
                  <a:lnTo>
                    <a:pt x="12090" y="22999"/>
                  </a:lnTo>
                  <a:lnTo>
                    <a:pt x="14541" y="20015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12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39992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82" y="381"/>
                  </a:lnTo>
                  <a:lnTo>
                    <a:pt x="55118" y="0"/>
                  </a:lnTo>
                  <a:lnTo>
                    <a:pt x="58991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45" y="3009"/>
                  </a:lnTo>
                  <a:lnTo>
                    <a:pt x="363626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65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64" y="29438"/>
                  </a:lnTo>
                  <a:lnTo>
                    <a:pt x="394081" y="32842"/>
                  </a:lnTo>
                  <a:lnTo>
                    <a:pt x="395554" y="36423"/>
                  </a:lnTo>
                  <a:lnTo>
                    <a:pt x="397040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69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5"/>
                  </a:lnTo>
                  <a:lnTo>
                    <a:pt x="400050" y="344925"/>
                  </a:lnTo>
                  <a:lnTo>
                    <a:pt x="399669" y="348764"/>
                  </a:lnTo>
                  <a:lnTo>
                    <a:pt x="398919" y="352564"/>
                  </a:lnTo>
                  <a:lnTo>
                    <a:pt x="398157" y="356359"/>
                  </a:lnTo>
                  <a:lnTo>
                    <a:pt x="397040" y="360051"/>
                  </a:lnTo>
                  <a:lnTo>
                    <a:pt x="395554" y="363627"/>
                  </a:lnTo>
                  <a:lnTo>
                    <a:pt x="394081" y="367209"/>
                  </a:lnTo>
                  <a:lnTo>
                    <a:pt x="392264" y="370607"/>
                  </a:lnTo>
                  <a:lnTo>
                    <a:pt x="390105" y="373827"/>
                  </a:lnTo>
                  <a:lnTo>
                    <a:pt x="387959" y="377051"/>
                  </a:lnTo>
                  <a:lnTo>
                    <a:pt x="385508" y="380028"/>
                  </a:lnTo>
                  <a:lnTo>
                    <a:pt x="382765" y="382766"/>
                  </a:lnTo>
                  <a:lnTo>
                    <a:pt x="380034" y="385511"/>
                  </a:lnTo>
                  <a:lnTo>
                    <a:pt x="363626" y="395556"/>
                  </a:lnTo>
                  <a:lnTo>
                    <a:pt x="360045" y="397040"/>
                  </a:lnTo>
                  <a:lnTo>
                    <a:pt x="356362" y="398160"/>
                  </a:lnTo>
                  <a:lnTo>
                    <a:pt x="352564" y="398914"/>
                  </a:lnTo>
                  <a:lnTo>
                    <a:pt x="348767" y="399669"/>
                  </a:lnTo>
                  <a:lnTo>
                    <a:pt x="344932" y="400051"/>
                  </a:lnTo>
                  <a:lnTo>
                    <a:pt x="341058" y="400051"/>
                  </a:lnTo>
                  <a:lnTo>
                    <a:pt x="58991" y="400051"/>
                  </a:lnTo>
                  <a:lnTo>
                    <a:pt x="55118" y="400051"/>
                  </a:lnTo>
                  <a:lnTo>
                    <a:pt x="51282" y="399669"/>
                  </a:lnTo>
                  <a:lnTo>
                    <a:pt x="47485" y="398914"/>
                  </a:lnTo>
                  <a:lnTo>
                    <a:pt x="43688" y="398160"/>
                  </a:lnTo>
                  <a:lnTo>
                    <a:pt x="39992" y="397040"/>
                  </a:lnTo>
                  <a:lnTo>
                    <a:pt x="36423" y="395556"/>
                  </a:lnTo>
                  <a:lnTo>
                    <a:pt x="32842" y="394078"/>
                  </a:lnTo>
                  <a:lnTo>
                    <a:pt x="17284" y="382766"/>
                  </a:lnTo>
                  <a:lnTo>
                    <a:pt x="14541" y="380028"/>
                  </a:lnTo>
                  <a:lnTo>
                    <a:pt x="12090" y="377051"/>
                  </a:lnTo>
                  <a:lnTo>
                    <a:pt x="9944" y="373827"/>
                  </a:lnTo>
                  <a:lnTo>
                    <a:pt x="7785" y="370607"/>
                  </a:lnTo>
                  <a:lnTo>
                    <a:pt x="5969" y="367209"/>
                  </a:lnTo>
                  <a:lnTo>
                    <a:pt x="4495" y="363632"/>
                  </a:lnTo>
                  <a:lnTo>
                    <a:pt x="3009" y="360051"/>
                  </a:lnTo>
                  <a:lnTo>
                    <a:pt x="1892" y="356359"/>
                  </a:lnTo>
                  <a:lnTo>
                    <a:pt x="1130" y="352564"/>
                  </a:lnTo>
                  <a:lnTo>
                    <a:pt x="381" y="348764"/>
                  </a:lnTo>
                  <a:lnTo>
                    <a:pt x="0" y="344925"/>
                  </a:lnTo>
                  <a:lnTo>
                    <a:pt x="0" y="341055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51768" y="4921251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03164" y="4878388"/>
            <a:ext cx="5108575" cy="962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Legal</a:t>
            </a: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chemeClr val="accent2"/>
                </a:solidFill>
                <a:latin typeface="Cambria"/>
                <a:cs typeface="Cambria"/>
              </a:rPr>
              <a:t>Consequences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3900"/>
              </a:lnSpc>
              <a:spcBef>
                <a:spcPts val="850"/>
              </a:spcBef>
            </a:pP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Failing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implement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robust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detection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262424"/>
                </a:solidFill>
                <a:latin typeface="Tahoma"/>
                <a:cs typeface="Tahoma"/>
              </a:rPr>
              <a:t>measures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can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lead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legal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repercussions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fines.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2050" name="Picture 2" descr="Credit Card Fraud Detection. Machine ...">
            <a:extLst>
              <a:ext uri="{FF2B5EF4-FFF2-40B4-BE49-F238E27FC236}">
                <a16:creationId xmlns:a16="http://schemas.microsoft.com/office/drawing/2014/main" id="{D0C40E7D-ACE8-C225-768E-8AB571ECB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7" y="1047750"/>
            <a:ext cx="3428999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H="1">
            <a:off x="11429999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03225"/>
            <a:ext cx="10805121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25" dirty="0">
                <a:solidFill>
                  <a:srgbClr val="002060"/>
                </a:solidFill>
              </a:rPr>
              <a:t>Common</a:t>
            </a:r>
            <a:r>
              <a:rPr sz="4400" spc="-145" dirty="0">
                <a:solidFill>
                  <a:srgbClr val="002060"/>
                </a:solidFill>
              </a:rPr>
              <a:t> </a:t>
            </a:r>
            <a:r>
              <a:rPr sz="4400" spc="-125" dirty="0">
                <a:solidFill>
                  <a:srgbClr val="002060"/>
                </a:solidFill>
              </a:rPr>
              <a:t>Types</a:t>
            </a:r>
            <a:r>
              <a:rPr sz="4400" spc="-95" dirty="0">
                <a:solidFill>
                  <a:srgbClr val="002060"/>
                </a:solidFill>
              </a:rPr>
              <a:t> </a:t>
            </a:r>
            <a:r>
              <a:rPr sz="4400" dirty="0">
                <a:solidFill>
                  <a:srgbClr val="002060"/>
                </a:solidFill>
              </a:rPr>
              <a:t>of</a:t>
            </a:r>
            <a:r>
              <a:rPr sz="4400" spc="-95" dirty="0">
                <a:solidFill>
                  <a:srgbClr val="002060"/>
                </a:solidFill>
              </a:rPr>
              <a:t> </a:t>
            </a:r>
            <a:r>
              <a:rPr sz="4400" spc="-90" dirty="0">
                <a:solidFill>
                  <a:srgbClr val="002060"/>
                </a:solidFill>
              </a:rPr>
              <a:t>Credit</a:t>
            </a:r>
            <a:r>
              <a:rPr sz="4400" spc="-95" dirty="0">
                <a:solidFill>
                  <a:srgbClr val="002060"/>
                </a:solidFill>
              </a:rPr>
              <a:t> </a:t>
            </a:r>
            <a:r>
              <a:rPr sz="4400" spc="-65" dirty="0">
                <a:solidFill>
                  <a:srgbClr val="002060"/>
                </a:solidFill>
              </a:rPr>
              <a:t>Card</a:t>
            </a:r>
            <a:r>
              <a:rPr sz="4400" spc="-95" dirty="0">
                <a:solidFill>
                  <a:srgbClr val="002060"/>
                </a:solidFill>
              </a:rPr>
              <a:t> </a:t>
            </a:r>
            <a:r>
              <a:rPr sz="4400" spc="-35" dirty="0">
                <a:solidFill>
                  <a:srgbClr val="002060"/>
                </a:solidFill>
              </a:rPr>
              <a:t>Fraud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1698625"/>
            <a:ext cx="2468881" cy="259006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b="1" spc="-10" dirty="0">
                <a:solidFill>
                  <a:schemeClr val="accent2"/>
                </a:solidFill>
                <a:latin typeface="Cambria"/>
                <a:cs typeface="Cambria"/>
              </a:rPr>
              <a:t>Skimming</a:t>
            </a:r>
            <a:endParaRPr sz="28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8400"/>
              </a:lnSpc>
              <a:spcBef>
                <a:spcPts val="1300"/>
              </a:spcBef>
            </a:pPr>
            <a:r>
              <a:rPr sz="2400" spc="-140" dirty="0">
                <a:solidFill>
                  <a:srgbClr val="262424"/>
                </a:solidFill>
                <a:latin typeface="Verdana"/>
                <a:cs typeface="Verdana"/>
              </a:rPr>
              <a:t>Using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262424"/>
                </a:solidFill>
                <a:latin typeface="Verdana"/>
                <a:cs typeface="Verdana"/>
              </a:rPr>
              <a:t>a</a:t>
            </a:r>
            <a:r>
              <a:rPr sz="2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40" dirty="0">
                <a:solidFill>
                  <a:srgbClr val="262424"/>
                </a:solidFill>
                <a:latin typeface="Verdana"/>
                <a:cs typeface="Verdana"/>
              </a:rPr>
              <a:t>device</a:t>
            </a:r>
            <a:r>
              <a:rPr sz="2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262424"/>
                </a:solidFill>
                <a:latin typeface="Verdana"/>
                <a:cs typeface="Verdana"/>
              </a:rPr>
              <a:t>to</a:t>
            </a:r>
            <a:r>
              <a:rPr sz="2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40" dirty="0">
                <a:solidFill>
                  <a:srgbClr val="262424"/>
                </a:solidFill>
                <a:latin typeface="Verdana"/>
                <a:cs typeface="Verdana"/>
              </a:rPr>
              <a:t>steal</a:t>
            </a:r>
            <a:r>
              <a:rPr sz="2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262424"/>
                </a:solidFill>
                <a:latin typeface="Verdana"/>
                <a:cs typeface="Verdana"/>
              </a:rPr>
              <a:t>credit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262424"/>
                </a:solidFill>
                <a:latin typeface="Verdana"/>
                <a:cs typeface="Verdana"/>
              </a:rPr>
              <a:t>card </a:t>
            </a:r>
            <a:r>
              <a:rPr sz="2400" spc="-125" dirty="0">
                <a:solidFill>
                  <a:srgbClr val="262424"/>
                </a:solidFill>
                <a:latin typeface="Verdana"/>
                <a:cs typeface="Verdana"/>
              </a:rPr>
              <a:t>information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40" dirty="0">
                <a:solidFill>
                  <a:srgbClr val="262424"/>
                </a:solidFill>
                <a:latin typeface="Verdana"/>
                <a:cs typeface="Verdana"/>
              </a:rPr>
              <a:t>from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262424"/>
                </a:solidFill>
                <a:latin typeface="Verdana"/>
                <a:cs typeface="Verdana"/>
              </a:rPr>
              <a:t>a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262424"/>
                </a:solidFill>
                <a:latin typeface="Verdana"/>
                <a:cs typeface="Verdana"/>
              </a:rPr>
              <a:t>card</a:t>
            </a:r>
            <a:r>
              <a:rPr sz="2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62424"/>
                </a:solidFill>
                <a:latin typeface="Verdana"/>
                <a:cs typeface="Verdana"/>
              </a:rPr>
              <a:t>reader.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1517331"/>
            <a:ext cx="2926715" cy="387484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b="1" spc="-20" dirty="0">
                <a:solidFill>
                  <a:schemeClr val="accent2"/>
                </a:solidFill>
                <a:latin typeface="Cambria"/>
                <a:cs typeface="Cambria"/>
              </a:rPr>
              <a:t>Card</a:t>
            </a:r>
            <a:r>
              <a:rPr sz="2400" b="1" spc="-6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chemeClr val="accent2"/>
                </a:solidFill>
                <a:latin typeface="Cambria"/>
                <a:cs typeface="Cambria"/>
              </a:rPr>
              <a:t>Not</a:t>
            </a:r>
            <a:r>
              <a:rPr sz="2400" b="1" spc="-6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2400" b="1" spc="-45" dirty="0">
                <a:solidFill>
                  <a:schemeClr val="accent2"/>
                </a:solidFill>
                <a:latin typeface="Cambria"/>
                <a:cs typeface="Cambria"/>
              </a:rPr>
              <a:t>Present</a:t>
            </a:r>
            <a:r>
              <a:rPr sz="2400" b="1" spc="-5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2400" b="1" spc="-20" dirty="0">
                <a:solidFill>
                  <a:schemeClr val="accent2"/>
                </a:solidFill>
                <a:latin typeface="Cambria"/>
                <a:cs typeface="Cambria"/>
              </a:rPr>
              <a:t>Fraud</a:t>
            </a:r>
            <a:endParaRPr sz="24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6200"/>
              </a:lnSpc>
              <a:spcBef>
                <a:spcPts val="1340"/>
              </a:spcBef>
            </a:pPr>
            <a:r>
              <a:rPr sz="2400" spc="-145" dirty="0">
                <a:solidFill>
                  <a:srgbClr val="262424"/>
                </a:solidFill>
                <a:latin typeface="Verdana"/>
                <a:cs typeface="Verdana"/>
              </a:rPr>
              <a:t>Making</a:t>
            </a:r>
            <a:r>
              <a:rPr sz="2400" spc="-19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262424"/>
                </a:solidFill>
                <a:latin typeface="Verdana"/>
                <a:cs typeface="Verdana"/>
              </a:rPr>
              <a:t>unauthorized</a:t>
            </a:r>
            <a:r>
              <a:rPr sz="2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262424"/>
                </a:solidFill>
                <a:latin typeface="Verdana"/>
                <a:cs typeface="Verdana"/>
              </a:rPr>
              <a:t>transactions</a:t>
            </a:r>
            <a:r>
              <a:rPr sz="2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262424"/>
                </a:solidFill>
                <a:latin typeface="Verdana"/>
                <a:cs typeface="Verdana"/>
              </a:rPr>
              <a:t>using </a:t>
            </a:r>
            <a:r>
              <a:rPr sz="2400" spc="-130" dirty="0">
                <a:solidFill>
                  <a:srgbClr val="262424"/>
                </a:solidFill>
                <a:latin typeface="Verdana"/>
                <a:cs typeface="Verdana"/>
              </a:rPr>
              <a:t>stolen</a:t>
            </a:r>
            <a:r>
              <a:rPr sz="2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262424"/>
                </a:solidFill>
                <a:latin typeface="Verdana"/>
                <a:cs typeface="Verdana"/>
              </a:rPr>
              <a:t>credit</a:t>
            </a:r>
            <a:r>
              <a:rPr sz="2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262424"/>
                </a:solidFill>
                <a:latin typeface="Verdana"/>
                <a:cs typeface="Verdana"/>
              </a:rPr>
              <a:t>card</a:t>
            </a:r>
            <a:r>
              <a:rPr sz="2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262424"/>
                </a:solidFill>
                <a:latin typeface="Verdana"/>
                <a:cs typeface="Verdana"/>
              </a:rPr>
              <a:t>information</a:t>
            </a:r>
            <a:r>
              <a:rPr sz="2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62424"/>
                </a:solidFill>
                <a:latin typeface="Verdana"/>
                <a:cs typeface="Verdana"/>
              </a:rPr>
              <a:t>without </a:t>
            </a:r>
            <a:r>
              <a:rPr sz="2400" spc="-130" dirty="0">
                <a:solidFill>
                  <a:srgbClr val="262424"/>
                </a:solidFill>
                <a:latin typeface="Verdana"/>
                <a:cs typeface="Verdana"/>
              </a:rPr>
              <a:t>physically</a:t>
            </a:r>
            <a:r>
              <a:rPr sz="2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45" dirty="0">
                <a:solidFill>
                  <a:srgbClr val="262424"/>
                </a:solidFill>
                <a:latin typeface="Verdana"/>
                <a:cs typeface="Verdana"/>
              </a:rPr>
              <a:t>presenting</a:t>
            </a:r>
            <a:r>
              <a:rPr sz="2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2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62424"/>
                </a:solidFill>
                <a:latin typeface="Verdana"/>
                <a:cs typeface="Verdana"/>
              </a:rPr>
              <a:t>card.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800" y="1499588"/>
            <a:ext cx="3112770" cy="30031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b="1" spc="-40" dirty="0">
                <a:solidFill>
                  <a:schemeClr val="accent2"/>
                </a:solidFill>
                <a:latin typeface="Cambria"/>
                <a:cs typeface="Cambria"/>
              </a:rPr>
              <a:t>Identity</a:t>
            </a:r>
            <a:r>
              <a:rPr sz="2400" b="1" spc="-5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2400" b="1" spc="-20" dirty="0">
                <a:solidFill>
                  <a:schemeClr val="accent2"/>
                </a:solidFill>
                <a:latin typeface="Cambria"/>
                <a:cs typeface="Cambria"/>
              </a:rPr>
              <a:t>Theft</a:t>
            </a:r>
            <a:endParaRPr sz="24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6200"/>
              </a:lnSpc>
              <a:spcBef>
                <a:spcPts val="1340"/>
              </a:spcBef>
            </a:pPr>
            <a:r>
              <a:rPr sz="2400" spc="-150" dirty="0">
                <a:solidFill>
                  <a:srgbClr val="262424"/>
                </a:solidFill>
                <a:latin typeface="Verdana"/>
                <a:cs typeface="Verdana"/>
              </a:rPr>
              <a:t>Stealing</a:t>
            </a:r>
            <a:r>
              <a:rPr sz="2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0" dirty="0">
                <a:solidFill>
                  <a:srgbClr val="262424"/>
                </a:solidFill>
                <a:latin typeface="Verdana"/>
                <a:cs typeface="Verdana"/>
              </a:rPr>
              <a:t>personal</a:t>
            </a:r>
            <a:r>
              <a:rPr sz="2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262424"/>
                </a:solidFill>
                <a:latin typeface="Verdana"/>
                <a:cs typeface="Verdana"/>
              </a:rPr>
              <a:t>information</a:t>
            </a:r>
            <a:r>
              <a:rPr sz="2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262424"/>
                </a:solidFill>
                <a:latin typeface="Verdana"/>
                <a:cs typeface="Verdana"/>
              </a:rPr>
              <a:t>to</a:t>
            </a:r>
            <a:r>
              <a:rPr sz="2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30" dirty="0">
                <a:solidFill>
                  <a:srgbClr val="262424"/>
                </a:solidFill>
                <a:latin typeface="Verdana"/>
                <a:cs typeface="Verdana"/>
              </a:rPr>
              <a:t>open</a:t>
            </a:r>
            <a:r>
              <a:rPr sz="2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95" dirty="0">
                <a:solidFill>
                  <a:srgbClr val="262424"/>
                </a:solidFill>
                <a:latin typeface="Verdana"/>
                <a:cs typeface="Verdana"/>
              </a:rPr>
              <a:t>new </a:t>
            </a:r>
            <a:r>
              <a:rPr sz="2400" spc="-120" dirty="0">
                <a:solidFill>
                  <a:srgbClr val="262424"/>
                </a:solidFill>
                <a:latin typeface="Verdana"/>
                <a:cs typeface="Verdana"/>
              </a:rPr>
              <a:t>credit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40" dirty="0">
                <a:solidFill>
                  <a:srgbClr val="262424"/>
                </a:solidFill>
                <a:latin typeface="Verdana"/>
                <a:cs typeface="Verdana"/>
              </a:rPr>
              <a:t>cards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262424"/>
                </a:solidFill>
                <a:latin typeface="Verdana"/>
                <a:cs typeface="Verdana"/>
              </a:rPr>
              <a:t>or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170" dirty="0">
                <a:solidFill>
                  <a:srgbClr val="262424"/>
                </a:solidFill>
                <a:latin typeface="Verdana"/>
                <a:cs typeface="Verdana"/>
              </a:rPr>
              <a:t>make</a:t>
            </a:r>
            <a:r>
              <a:rPr sz="2400" spc="-23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62424"/>
                </a:solidFill>
                <a:latin typeface="Verdana"/>
                <a:cs typeface="Verdana"/>
              </a:rPr>
              <a:t>fraudulent </a:t>
            </a:r>
            <a:r>
              <a:rPr sz="2400" spc="-60" dirty="0">
                <a:solidFill>
                  <a:srgbClr val="262424"/>
                </a:solidFill>
                <a:latin typeface="Verdana"/>
                <a:cs typeface="Verdana"/>
              </a:rPr>
              <a:t>transactions.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H="1">
            <a:off x="11429999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4879" y="920750"/>
            <a:ext cx="4267200" cy="107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spc="-100" dirty="0">
                <a:solidFill>
                  <a:srgbClr val="002060"/>
                </a:solidFill>
              </a:rPr>
              <a:t>Data</a:t>
            </a:r>
            <a:r>
              <a:rPr spc="-105" dirty="0">
                <a:solidFill>
                  <a:srgbClr val="002060"/>
                </a:solidFill>
              </a:rPr>
              <a:t> </a:t>
            </a:r>
            <a:r>
              <a:rPr spc="-80" dirty="0">
                <a:solidFill>
                  <a:srgbClr val="002060"/>
                </a:solidFill>
              </a:rPr>
              <a:t>Sources</a:t>
            </a:r>
            <a:r>
              <a:rPr spc="-105" dirty="0">
                <a:solidFill>
                  <a:srgbClr val="002060"/>
                </a:solidFill>
              </a:rPr>
              <a:t> </a:t>
            </a:r>
            <a:r>
              <a:rPr spc="-60" dirty="0">
                <a:solidFill>
                  <a:srgbClr val="002060"/>
                </a:solidFill>
              </a:rPr>
              <a:t>for</a:t>
            </a:r>
            <a:r>
              <a:rPr spc="-100" dirty="0">
                <a:solidFill>
                  <a:srgbClr val="002060"/>
                </a:solidFill>
              </a:rPr>
              <a:t> </a:t>
            </a:r>
            <a:r>
              <a:rPr spc="-85" dirty="0">
                <a:solidFill>
                  <a:srgbClr val="002060"/>
                </a:solidFill>
              </a:rPr>
              <a:t>Fraud </a:t>
            </a:r>
            <a:r>
              <a:rPr spc="-10" dirty="0">
                <a:solidFill>
                  <a:srgbClr val="002060"/>
                </a:solidFill>
              </a:rPr>
              <a:t>Detection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38175" y="2314574"/>
            <a:ext cx="2838450" cy="1628775"/>
            <a:chOff x="638175" y="2314574"/>
            <a:chExt cx="2838450" cy="1628775"/>
          </a:xfrm>
        </p:grpSpPr>
        <p:sp>
          <p:nvSpPr>
            <p:cNvPr id="9" name="object 9"/>
            <p:cNvSpPr/>
            <p:nvPr/>
          </p:nvSpPr>
          <p:spPr>
            <a:xfrm>
              <a:off x="642937" y="2319337"/>
              <a:ext cx="2828925" cy="1619250"/>
            </a:xfrm>
            <a:custGeom>
              <a:avLst/>
              <a:gdLst/>
              <a:ahLst/>
              <a:cxnLst/>
              <a:rect l="l" t="t" r="r" b="b"/>
              <a:pathLst>
                <a:path w="2828925" h="1619250">
                  <a:moveTo>
                    <a:pt x="2777756" y="0"/>
                  </a:moveTo>
                  <a:lnTo>
                    <a:pt x="51172" y="0"/>
                  </a:lnTo>
                  <a:lnTo>
                    <a:pt x="43646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1568081"/>
                  </a:lnTo>
                  <a:lnTo>
                    <a:pt x="22810" y="1607502"/>
                  </a:lnTo>
                  <a:lnTo>
                    <a:pt x="51172" y="1619249"/>
                  </a:lnTo>
                  <a:lnTo>
                    <a:pt x="2777756" y="1619249"/>
                  </a:lnTo>
                  <a:lnTo>
                    <a:pt x="2817177" y="1596440"/>
                  </a:lnTo>
                  <a:lnTo>
                    <a:pt x="2828924" y="1568081"/>
                  </a:lnTo>
                  <a:lnTo>
                    <a:pt x="2828924" y="51168"/>
                  </a:lnTo>
                  <a:lnTo>
                    <a:pt x="2806115" y="11747"/>
                  </a:lnTo>
                  <a:lnTo>
                    <a:pt x="2777756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3" y="2324100"/>
              <a:ext cx="2819396" cy="16097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2937" y="2319337"/>
              <a:ext cx="2828925" cy="1619250"/>
            </a:xfrm>
            <a:custGeom>
              <a:avLst/>
              <a:gdLst/>
              <a:ahLst/>
              <a:cxnLst/>
              <a:rect l="l" t="t" r="r" b="b"/>
              <a:pathLst>
                <a:path w="2828925" h="1619250">
                  <a:moveTo>
                    <a:pt x="0" y="15602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77" y="51282"/>
                  </a:lnTo>
                  <a:lnTo>
                    <a:pt x="1131" y="47485"/>
                  </a:lnTo>
                  <a:lnTo>
                    <a:pt x="1889" y="43688"/>
                  </a:lnTo>
                  <a:lnTo>
                    <a:pt x="3006" y="39992"/>
                  </a:lnTo>
                  <a:lnTo>
                    <a:pt x="4489" y="36423"/>
                  </a:lnTo>
                  <a:lnTo>
                    <a:pt x="5972" y="32842"/>
                  </a:lnTo>
                  <a:lnTo>
                    <a:pt x="7788" y="29438"/>
                  </a:lnTo>
                  <a:lnTo>
                    <a:pt x="9941" y="26225"/>
                  </a:lnTo>
                  <a:lnTo>
                    <a:pt x="12094" y="22999"/>
                  </a:lnTo>
                  <a:lnTo>
                    <a:pt x="14540" y="20015"/>
                  </a:lnTo>
                  <a:lnTo>
                    <a:pt x="17278" y="17284"/>
                  </a:lnTo>
                  <a:lnTo>
                    <a:pt x="20017" y="14541"/>
                  </a:lnTo>
                  <a:lnTo>
                    <a:pt x="22998" y="12090"/>
                  </a:lnTo>
                  <a:lnTo>
                    <a:pt x="26219" y="9944"/>
                  </a:lnTo>
                  <a:lnTo>
                    <a:pt x="29438" y="7785"/>
                  </a:lnTo>
                  <a:lnTo>
                    <a:pt x="32840" y="5969"/>
                  </a:lnTo>
                  <a:lnTo>
                    <a:pt x="36418" y="4495"/>
                  </a:lnTo>
                  <a:lnTo>
                    <a:pt x="39999" y="3009"/>
                  </a:lnTo>
                  <a:lnTo>
                    <a:pt x="43685" y="1892"/>
                  </a:lnTo>
                  <a:lnTo>
                    <a:pt x="47486" y="1130"/>
                  </a:lnTo>
                  <a:lnTo>
                    <a:pt x="51286" y="381"/>
                  </a:lnTo>
                  <a:lnTo>
                    <a:pt x="55120" y="0"/>
                  </a:lnTo>
                  <a:lnTo>
                    <a:pt x="58995" y="0"/>
                  </a:lnTo>
                  <a:lnTo>
                    <a:pt x="2769933" y="0"/>
                  </a:lnTo>
                  <a:lnTo>
                    <a:pt x="2773807" y="0"/>
                  </a:lnTo>
                  <a:lnTo>
                    <a:pt x="2777642" y="381"/>
                  </a:lnTo>
                  <a:lnTo>
                    <a:pt x="2781439" y="1130"/>
                  </a:lnTo>
                  <a:lnTo>
                    <a:pt x="2785237" y="1892"/>
                  </a:lnTo>
                  <a:lnTo>
                    <a:pt x="2788920" y="3009"/>
                  </a:lnTo>
                  <a:lnTo>
                    <a:pt x="2792501" y="4495"/>
                  </a:lnTo>
                  <a:lnTo>
                    <a:pt x="2796082" y="5969"/>
                  </a:lnTo>
                  <a:lnTo>
                    <a:pt x="2799486" y="7785"/>
                  </a:lnTo>
                  <a:lnTo>
                    <a:pt x="2802712" y="9944"/>
                  </a:lnTo>
                  <a:lnTo>
                    <a:pt x="2805925" y="12090"/>
                  </a:lnTo>
                  <a:lnTo>
                    <a:pt x="2808909" y="14541"/>
                  </a:lnTo>
                  <a:lnTo>
                    <a:pt x="2811640" y="17284"/>
                  </a:lnTo>
                  <a:lnTo>
                    <a:pt x="2814383" y="20015"/>
                  </a:lnTo>
                  <a:lnTo>
                    <a:pt x="2816834" y="22999"/>
                  </a:lnTo>
                  <a:lnTo>
                    <a:pt x="2818980" y="26225"/>
                  </a:lnTo>
                  <a:lnTo>
                    <a:pt x="2821139" y="29438"/>
                  </a:lnTo>
                  <a:lnTo>
                    <a:pt x="2822956" y="32842"/>
                  </a:lnTo>
                  <a:lnTo>
                    <a:pt x="2824429" y="36423"/>
                  </a:lnTo>
                  <a:lnTo>
                    <a:pt x="2825915" y="39992"/>
                  </a:lnTo>
                  <a:lnTo>
                    <a:pt x="2827032" y="43688"/>
                  </a:lnTo>
                  <a:lnTo>
                    <a:pt x="2827794" y="47485"/>
                  </a:lnTo>
                  <a:lnTo>
                    <a:pt x="2828544" y="51282"/>
                  </a:lnTo>
                  <a:lnTo>
                    <a:pt x="2828925" y="55118"/>
                  </a:lnTo>
                  <a:lnTo>
                    <a:pt x="2828925" y="58991"/>
                  </a:lnTo>
                  <a:lnTo>
                    <a:pt x="2828925" y="1560258"/>
                  </a:lnTo>
                  <a:lnTo>
                    <a:pt x="2828925" y="1564119"/>
                  </a:lnTo>
                  <a:lnTo>
                    <a:pt x="2828544" y="1567967"/>
                  </a:lnTo>
                  <a:lnTo>
                    <a:pt x="2827794" y="1571764"/>
                  </a:lnTo>
                  <a:lnTo>
                    <a:pt x="2827032" y="1575562"/>
                  </a:lnTo>
                  <a:lnTo>
                    <a:pt x="2825915" y="1579245"/>
                  </a:lnTo>
                  <a:lnTo>
                    <a:pt x="2824429" y="1582826"/>
                  </a:lnTo>
                  <a:lnTo>
                    <a:pt x="2822956" y="1586407"/>
                  </a:lnTo>
                  <a:lnTo>
                    <a:pt x="2821139" y="1589811"/>
                  </a:lnTo>
                  <a:lnTo>
                    <a:pt x="2818980" y="1593024"/>
                  </a:lnTo>
                  <a:lnTo>
                    <a:pt x="2816834" y="1596250"/>
                  </a:lnTo>
                  <a:lnTo>
                    <a:pt x="2792501" y="1614754"/>
                  </a:lnTo>
                  <a:lnTo>
                    <a:pt x="2788920" y="1616240"/>
                  </a:lnTo>
                  <a:lnTo>
                    <a:pt x="2785237" y="1617357"/>
                  </a:lnTo>
                  <a:lnTo>
                    <a:pt x="2781439" y="1618119"/>
                  </a:lnTo>
                  <a:lnTo>
                    <a:pt x="2777642" y="1618869"/>
                  </a:lnTo>
                  <a:lnTo>
                    <a:pt x="2773807" y="1619250"/>
                  </a:lnTo>
                  <a:lnTo>
                    <a:pt x="2769933" y="1619250"/>
                  </a:lnTo>
                  <a:lnTo>
                    <a:pt x="58995" y="1619250"/>
                  </a:lnTo>
                  <a:lnTo>
                    <a:pt x="55120" y="1619250"/>
                  </a:lnTo>
                  <a:lnTo>
                    <a:pt x="51286" y="1618869"/>
                  </a:lnTo>
                  <a:lnTo>
                    <a:pt x="47486" y="1618119"/>
                  </a:lnTo>
                  <a:lnTo>
                    <a:pt x="43685" y="1617357"/>
                  </a:lnTo>
                  <a:lnTo>
                    <a:pt x="39999" y="1616240"/>
                  </a:lnTo>
                  <a:lnTo>
                    <a:pt x="36418" y="1614754"/>
                  </a:lnTo>
                  <a:lnTo>
                    <a:pt x="32840" y="1613281"/>
                  </a:lnTo>
                  <a:lnTo>
                    <a:pt x="29438" y="1611452"/>
                  </a:lnTo>
                  <a:lnTo>
                    <a:pt x="26219" y="1609305"/>
                  </a:lnTo>
                  <a:lnTo>
                    <a:pt x="22998" y="1607159"/>
                  </a:lnTo>
                  <a:lnTo>
                    <a:pt x="9941" y="1593024"/>
                  </a:lnTo>
                  <a:lnTo>
                    <a:pt x="7788" y="1589811"/>
                  </a:lnTo>
                  <a:lnTo>
                    <a:pt x="5972" y="1586407"/>
                  </a:lnTo>
                  <a:lnTo>
                    <a:pt x="4489" y="1582826"/>
                  </a:lnTo>
                  <a:lnTo>
                    <a:pt x="3006" y="1579245"/>
                  </a:lnTo>
                  <a:lnTo>
                    <a:pt x="1889" y="1575562"/>
                  </a:lnTo>
                  <a:lnTo>
                    <a:pt x="1131" y="1571764"/>
                  </a:lnTo>
                  <a:lnTo>
                    <a:pt x="377" y="1567967"/>
                  </a:lnTo>
                  <a:lnTo>
                    <a:pt x="0" y="1564119"/>
                  </a:lnTo>
                  <a:lnTo>
                    <a:pt x="0" y="15602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6570" y="2468562"/>
            <a:ext cx="2200910" cy="12573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Transaction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 Data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8400"/>
              </a:lnSpc>
              <a:spcBef>
                <a:spcPts val="700"/>
              </a:spcBef>
            </a:pP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Information</a:t>
            </a:r>
            <a:r>
              <a:rPr sz="1400" spc="-19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about</a:t>
            </a:r>
            <a:r>
              <a:rPr sz="1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purchase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history,</a:t>
            </a:r>
            <a:r>
              <a:rPr sz="1400" spc="-19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amount,</a:t>
            </a:r>
            <a:r>
              <a:rPr sz="1400" spc="-19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location,</a:t>
            </a:r>
            <a:r>
              <a:rPr sz="1400" spc="-19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and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merchant</a:t>
            </a:r>
            <a:r>
              <a:rPr sz="1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details.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67125" y="2314574"/>
            <a:ext cx="2838450" cy="1628775"/>
            <a:chOff x="3667125" y="2314574"/>
            <a:chExt cx="2838450" cy="1628775"/>
          </a:xfrm>
        </p:grpSpPr>
        <p:sp>
          <p:nvSpPr>
            <p:cNvPr id="14" name="object 14"/>
            <p:cNvSpPr/>
            <p:nvPr/>
          </p:nvSpPr>
          <p:spPr>
            <a:xfrm>
              <a:off x="3671887" y="2319337"/>
              <a:ext cx="2828925" cy="1619250"/>
            </a:xfrm>
            <a:custGeom>
              <a:avLst/>
              <a:gdLst/>
              <a:ahLst/>
              <a:cxnLst/>
              <a:rect l="l" t="t" r="r" b="b"/>
              <a:pathLst>
                <a:path w="2828925" h="1619250">
                  <a:moveTo>
                    <a:pt x="2777756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1568081"/>
                  </a:lnTo>
                  <a:lnTo>
                    <a:pt x="22809" y="1607502"/>
                  </a:lnTo>
                  <a:lnTo>
                    <a:pt x="51168" y="1619249"/>
                  </a:lnTo>
                  <a:lnTo>
                    <a:pt x="2777756" y="1619249"/>
                  </a:lnTo>
                  <a:lnTo>
                    <a:pt x="2817177" y="1596440"/>
                  </a:lnTo>
                  <a:lnTo>
                    <a:pt x="2828924" y="1568081"/>
                  </a:lnTo>
                  <a:lnTo>
                    <a:pt x="2828924" y="51168"/>
                  </a:lnTo>
                  <a:lnTo>
                    <a:pt x="2806115" y="11747"/>
                  </a:lnTo>
                  <a:lnTo>
                    <a:pt x="2777756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6649" y="2324100"/>
              <a:ext cx="2819399" cy="16097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71887" y="2319337"/>
              <a:ext cx="2828925" cy="1619250"/>
            </a:xfrm>
            <a:custGeom>
              <a:avLst/>
              <a:gdLst/>
              <a:ahLst/>
              <a:cxnLst/>
              <a:rect l="l" t="t" r="r" b="b"/>
              <a:pathLst>
                <a:path w="2828925" h="1619250">
                  <a:moveTo>
                    <a:pt x="0" y="15602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69" y="32842"/>
                  </a:lnTo>
                  <a:lnTo>
                    <a:pt x="7785" y="29438"/>
                  </a:lnTo>
                  <a:lnTo>
                    <a:pt x="9944" y="26225"/>
                  </a:lnTo>
                  <a:lnTo>
                    <a:pt x="12090" y="22999"/>
                  </a:lnTo>
                  <a:lnTo>
                    <a:pt x="14541" y="20015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12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39992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82" y="381"/>
                  </a:lnTo>
                  <a:lnTo>
                    <a:pt x="55118" y="0"/>
                  </a:lnTo>
                  <a:lnTo>
                    <a:pt x="58991" y="0"/>
                  </a:lnTo>
                  <a:lnTo>
                    <a:pt x="2769933" y="0"/>
                  </a:lnTo>
                  <a:lnTo>
                    <a:pt x="2773807" y="0"/>
                  </a:lnTo>
                  <a:lnTo>
                    <a:pt x="2777642" y="381"/>
                  </a:lnTo>
                  <a:lnTo>
                    <a:pt x="2781439" y="1130"/>
                  </a:lnTo>
                  <a:lnTo>
                    <a:pt x="2785237" y="1892"/>
                  </a:lnTo>
                  <a:lnTo>
                    <a:pt x="2788920" y="3009"/>
                  </a:lnTo>
                  <a:lnTo>
                    <a:pt x="2792501" y="4495"/>
                  </a:lnTo>
                  <a:lnTo>
                    <a:pt x="2796082" y="5969"/>
                  </a:lnTo>
                  <a:lnTo>
                    <a:pt x="2799486" y="7785"/>
                  </a:lnTo>
                  <a:lnTo>
                    <a:pt x="2802712" y="9944"/>
                  </a:lnTo>
                  <a:lnTo>
                    <a:pt x="2805925" y="12090"/>
                  </a:lnTo>
                  <a:lnTo>
                    <a:pt x="2808909" y="14541"/>
                  </a:lnTo>
                  <a:lnTo>
                    <a:pt x="2811640" y="17284"/>
                  </a:lnTo>
                  <a:lnTo>
                    <a:pt x="2814383" y="20015"/>
                  </a:lnTo>
                  <a:lnTo>
                    <a:pt x="2816834" y="22999"/>
                  </a:lnTo>
                  <a:lnTo>
                    <a:pt x="2818980" y="26225"/>
                  </a:lnTo>
                  <a:lnTo>
                    <a:pt x="2821139" y="29438"/>
                  </a:lnTo>
                  <a:lnTo>
                    <a:pt x="2822956" y="32842"/>
                  </a:lnTo>
                  <a:lnTo>
                    <a:pt x="2824429" y="36423"/>
                  </a:lnTo>
                  <a:lnTo>
                    <a:pt x="2825915" y="39992"/>
                  </a:lnTo>
                  <a:lnTo>
                    <a:pt x="2827032" y="43688"/>
                  </a:lnTo>
                  <a:lnTo>
                    <a:pt x="2827794" y="47485"/>
                  </a:lnTo>
                  <a:lnTo>
                    <a:pt x="2828544" y="51282"/>
                  </a:lnTo>
                  <a:lnTo>
                    <a:pt x="2828925" y="55118"/>
                  </a:lnTo>
                  <a:lnTo>
                    <a:pt x="2828925" y="58991"/>
                  </a:lnTo>
                  <a:lnTo>
                    <a:pt x="2828925" y="1560258"/>
                  </a:lnTo>
                  <a:lnTo>
                    <a:pt x="2828925" y="1564119"/>
                  </a:lnTo>
                  <a:lnTo>
                    <a:pt x="2828544" y="1567967"/>
                  </a:lnTo>
                  <a:lnTo>
                    <a:pt x="2827794" y="1571764"/>
                  </a:lnTo>
                  <a:lnTo>
                    <a:pt x="2827032" y="1575562"/>
                  </a:lnTo>
                  <a:lnTo>
                    <a:pt x="2825915" y="1579245"/>
                  </a:lnTo>
                  <a:lnTo>
                    <a:pt x="2824429" y="1582826"/>
                  </a:lnTo>
                  <a:lnTo>
                    <a:pt x="2822956" y="1586407"/>
                  </a:lnTo>
                  <a:lnTo>
                    <a:pt x="2821127" y="1589811"/>
                  </a:lnTo>
                  <a:lnTo>
                    <a:pt x="2818980" y="1593024"/>
                  </a:lnTo>
                  <a:lnTo>
                    <a:pt x="2816834" y="1596250"/>
                  </a:lnTo>
                  <a:lnTo>
                    <a:pt x="2792501" y="1614754"/>
                  </a:lnTo>
                  <a:lnTo>
                    <a:pt x="2788920" y="1616240"/>
                  </a:lnTo>
                  <a:lnTo>
                    <a:pt x="2785237" y="1617357"/>
                  </a:lnTo>
                  <a:lnTo>
                    <a:pt x="2781439" y="1618119"/>
                  </a:lnTo>
                  <a:lnTo>
                    <a:pt x="2777642" y="1618869"/>
                  </a:lnTo>
                  <a:lnTo>
                    <a:pt x="2773807" y="1619250"/>
                  </a:lnTo>
                  <a:lnTo>
                    <a:pt x="2769933" y="1619250"/>
                  </a:lnTo>
                  <a:lnTo>
                    <a:pt x="58991" y="1619250"/>
                  </a:lnTo>
                  <a:lnTo>
                    <a:pt x="55118" y="1619250"/>
                  </a:lnTo>
                  <a:lnTo>
                    <a:pt x="51282" y="1618869"/>
                  </a:lnTo>
                  <a:lnTo>
                    <a:pt x="47485" y="1618119"/>
                  </a:lnTo>
                  <a:lnTo>
                    <a:pt x="43688" y="1617357"/>
                  </a:lnTo>
                  <a:lnTo>
                    <a:pt x="39992" y="1616240"/>
                  </a:lnTo>
                  <a:lnTo>
                    <a:pt x="36423" y="1614754"/>
                  </a:lnTo>
                  <a:lnTo>
                    <a:pt x="32842" y="1613281"/>
                  </a:lnTo>
                  <a:lnTo>
                    <a:pt x="9944" y="1593024"/>
                  </a:lnTo>
                  <a:lnTo>
                    <a:pt x="7785" y="1589811"/>
                  </a:lnTo>
                  <a:lnTo>
                    <a:pt x="5969" y="1586407"/>
                  </a:lnTo>
                  <a:lnTo>
                    <a:pt x="4495" y="1582826"/>
                  </a:lnTo>
                  <a:lnTo>
                    <a:pt x="3009" y="1579245"/>
                  </a:lnTo>
                  <a:lnTo>
                    <a:pt x="1892" y="1575562"/>
                  </a:lnTo>
                  <a:lnTo>
                    <a:pt x="1130" y="1571764"/>
                  </a:lnTo>
                  <a:lnTo>
                    <a:pt x="381" y="1567967"/>
                  </a:lnTo>
                  <a:lnTo>
                    <a:pt x="0" y="1564119"/>
                  </a:lnTo>
                  <a:lnTo>
                    <a:pt x="0" y="15602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41953" y="2468562"/>
            <a:ext cx="2400300" cy="12573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5" dirty="0">
                <a:solidFill>
                  <a:schemeClr val="accent2"/>
                </a:solidFill>
                <a:latin typeface="Cambria"/>
                <a:cs typeface="Cambria"/>
              </a:rPr>
              <a:t>Customer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 Data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8400"/>
              </a:lnSpc>
              <a:spcBef>
                <a:spcPts val="700"/>
              </a:spcBef>
            </a:pPr>
            <a:r>
              <a:rPr sz="1400" spc="-155" dirty="0">
                <a:solidFill>
                  <a:srgbClr val="262424"/>
                </a:solidFill>
                <a:latin typeface="Verdana"/>
                <a:cs typeface="Verdana"/>
              </a:rPr>
              <a:t>Demographic</a:t>
            </a:r>
            <a:r>
              <a:rPr sz="1400" spc="-16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information,</a:t>
            </a:r>
            <a:r>
              <a:rPr sz="1400" spc="-16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credit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history,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and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account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activity </a:t>
            </a:r>
            <a:r>
              <a:rPr sz="1400" spc="-45" dirty="0">
                <a:solidFill>
                  <a:srgbClr val="262424"/>
                </a:solidFill>
                <a:latin typeface="Verdana"/>
                <a:cs typeface="Verdana"/>
              </a:rPr>
              <a:t>patterns.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8175" y="4124325"/>
            <a:ext cx="5867400" cy="1343025"/>
            <a:chOff x="638175" y="4124325"/>
            <a:chExt cx="5867400" cy="1343025"/>
          </a:xfrm>
        </p:grpSpPr>
        <p:sp>
          <p:nvSpPr>
            <p:cNvPr id="19" name="object 19"/>
            <p:cNvSpPr/>
            <p:nvPr/>
          </p:nvSpPr>
          <p:spPr>
            <a:xfrm>
              <a:off x="642937" y="4129087"/>
              <a:ext cx="5857875" cy="1333500"/>
            </a:xfrm>
            <a:custGeom>
              <a:avLst/>
              <a:gdLst/>
              <a:ahLst/>
              <a:cxnLst/>
              <a:rect l="l" t="t" r="r" b="b"/>
              <a:pathLst>
                <a:path w="5857875" h="1333500">
                  <a:moveTo>
                    <a:pt x="5806706" y="0"/>
                  </a:moveTo>
                  <a:lnTo>
                    <a:pt x="51172" y="0"/>
                  </a:lnTo>
                  <a:lnTo>
                    <a:pt x="43646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1282323"/>
                  </a:lnTo>
                  <a:lnTo>
                    <a:pt x="22810" y="1321753"/>
                  </a:lnTo>
                  <a:lnTo>
                    <a:pt x="51172" y="1333501"/>
                  </a:lnTo>
                  <a:lnTo>
                    <a:pt x="5806706" y="1333501"/>
                  </a:lnTo>
                  <a:lnTo>
                    <a:pt x="5846127" y="1310685"/>
                  </a:lnTo>
                  <a:lnTo>
                    <a:pt x="5857874" y="1282323"/>
                  </a:lnTo>
                  <a:lnTo>
                    <a:pt x="5857874" y="51168"/>
                  </a:lnTo>
                  <a:lnTo>
                    <a:pt x="5835065" y="11747"/>
                  </a:lnTo>
                  <a:lnTo>
                    <a:pt x="5806706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703" y="4133851"/>
              <a:ext cx="5848346" cy="13239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2937" y="4129087"/>
              <a:ext cx="5857875" cy="1333500"/>
            </a:xfrm>
            <a:custGeom>
              <a:avLst/>
              <a:gdLst/>
              <a:ahLst/>
              <a:cxnLst/>
              <a:rect l="l" t="t" r="r" b="b"/>
              <a:pathLst>
                <a:path w="5857875" h="1333500">
                  <a:moveTo>
                    <a:pt x="0" y="1274505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77" y="51282"/>
                  </a:lnTo>
                  <a:lnTo>
                    <a:pt x="1131" y="47485"/>
                  </a:lnTo>
                  <a:lnTo>
                    <a:pt x="1889" y="43688"/>
                  </a:lnTo>
                  <a:lnTo>
                    <a:pt x="3006" y="39992"/>
                  </a:lnTo>
                  <a:lnTo>
                    <a:pt x="4489" y="36423"/>
                  </a:lnTo>
                  <a:lnTo>
                    <a:pt x="5972" y="32842"/>
                  </a:lnTo>
                  <a:lnTo>
                    <a:pt x="7788" y="29438"/>
                  </a:lnTo>
                  <a:lnTo>
                    <a:pt x="9941" y="26225"/>
                  </a:lnTo>
                  <a:lnTo>
                    <a:pt x="12094" y="22999"/>
                  </a:lnTo>
                  <a:lnTo>
                    <a:pt x="14540" y="20015"/>
                  </a:lnTo>
                  <a:lnTo>
                    <a:pt x="17278" y="17284"/>
                  </a:lnTo>
                  <a:lnTo>
                    <a:pt x="20017" y="14541"/>
                  </a:lnTo>
                  <a:lnTo>
                    <a:pt x="22998" y="12090"/>
                  </a:lnTo>
                  <a:lnTo>
                    <a:pt x="26219" y="9944"/>
                  </a:lnTo>
                  <a:lnTo>
                    <a:pt x="29438" y="7785"/>
                  </a:lnTo>
                  <a:lnTo>
                    <a:pt x="32840" y="5969"/>
                  </a:lnTo>
                  <a:lnTo>
                    <a:pt x="36418" y="4495"/>
                  </a:lnTo>
                  <a:lnTo>
                    <a:pt x="39999" y="3009"/>
                  </a:lnTo>
                  <a:lnTo>
                    <a:pt x="43685" y="1892"/>
                  </a:lnTo>
                  <a:lnTo>
                    <a:pt x="47486" y="1130"/>
                  </a:lnTo>
                  <a:lnTo>
                    <a:pt x="51286" y="381"/>
                  </a:lnTo>
                  <a:lnTo>
                    <a:pt x="55120" y="0"/>
                  </a:lnTo>
                  <a:lnTo>
                    <a:pt x="58995" y="0"/>
                  </a:lnTo>
                  <a:lnTo>
                    <a:pt x="5798883" y="0"/>
                  </a:lnTo>
                  <a:lnTo>
                    <a:pt x="5802757" y="0"/>
                  </a:lnTo>
                  <a:lnTo>
                    <a:pt x="5806592" y="381"/>
                  </a:lnTo>
                  <a:lnTo>
                    <a:pt x="5810389" y="1130"/>
                  </a:lnTo>
                  <a:lnTo>
                    <a:pt x="5814187" y="1892"/>
                  </a:lnTo>
                  <a:lnTo>
                    <a:pt x="5817870" y="3009"/>
                  </a:lnTo>
                  <a:lnTo>
                    <a:pt x="5821451" y="4495"/>
                  </a:lnTo>
                  <a:lnTo>
                    <a:pt x="5825032" y="5969"/>
                  </a:lnTo>
                  <a:lnTo>
                    <a:pt x="5828436" y="7785"/>
                  </a:lnTo>
                  <a:lnTo>
                    <a:pt x="5831662" y="9944"/>
                  </a:lnTo>
                  <a:lnTo>
                    <a:pt x="5834875" y="12090"/>
                  </a:lnTo>
                  <a:lnTo>
                    <a:pt x="5837859" y="14541"/>
                  </a:lnTo>
                  <a:lnTo>
                    <a:pt x="5840590" y="17284"/>
                  </a:lnTo>
                  <a:lnTo>
                    <a:pt x="5843333" y="20015"/>
                  </a:lnTo>
                  <a:lnTo>
                    <a:pt x="5845784" y="22999"/>
                  </a:lnTo>
                  <a:lnTo>
                    <a:pt x="5847930" y="26225"/>
                  </a:lnTo>
                  <a:lnTo>
                    <a:pt x="5850089" y="29438"/>
                  </a:lnTo>
                  <a:lnTo>
                    <a:pt x="5851906" y="32842"/>
                  </a:lnTo>
                  <a:lnTo>
                    <a:pt x="5853379" y="36423"/>
                  </a:lnTo>
                  <a:lnTo>
                    <a:pt x="5854865" y="39992"/>
                  </a:lnTo>
                  <a:lnTo>
                    <a:pt x="5855982" y="43688"/>
                  </a:lnTo>
                  <a:lnTo>
                    <a:pt x="5856744" y="47485"/>
                  </a:lnTo>
                  <a:lnTo>
                    <a:pt x="5857494" y="51282"/>
                  </a:lnTo>
                  <a:lnTo>
                    <a:pt x="5857875" y="55118"/>
                  </a:lnTo>
                  <a:lnTo>
                    <a:pt x="5857875" y="58991"/>
                  </a:lnTo>
                  <a:lnTo>
                    <a:pt x="5857875" y="1274505"/>
                  </a:lnTo>
                  <a:lnTo>
                    <a:pt x="5857875" y="1278375"/>
                  </a:lnTo>
                  <a:lnTo>
                    <a:pt x="5857494" y="1282214"/>
                  </a:lnTo>
                  <a:lnTo>
                    <a:pt x="5856744" y="1286014"/>
                  </a:lnTo>
                  <a:lnTo>
                    <a:pt x="5855982" y="1289809"/>
                  </a:lnTo>
                  <a:lnTo>
                    <a:pt x="5854865" y="1293501"/>
                  </a:lnTo>
                  <a:lnTo>
                    <a:pt x="5853379" y="1297077"/>
                  </a:lnTo>
                  <a:lnTo>
                    <a:pt x="5851906" y="1300659"/>
                  </a:lnTo>
                  <a:lnTo>
                    <a:pt x="5850077" y="1304057"/>
                  </a:lnTo>
                  <a:lnTo>
                    <a:pt x="5847930" y="1307277"/>
                  </a:lnTo>
                  <a:lnTo>
                    <a:pt x="5845784" y="1310501"/>
                  </a:lnTo>
                  <a:lnTo>
                    <a:pt x="5843333" y="1313478"/>
                  </a:lnTo>
                  <a:lnTo>
                    <a:pt x="5840590" y="1316216"/>
                  </a:lnTo>
                  <a:lnTo>
                    <a:pt x="5837859" y="1318961"/>
                  </a:lnTo>
                  <a:lnTo>
                    <a:pt x="5821451" y="1329006"/>
                  </a:lnTo>
                  <a:lnTo>
                    <a:pt x="5817870" y="1330490"/>
                  </a:lnTo>
                  <a:lnTo>
                    <a:pt x="5814187" y="1331610"/>
                  </a:lnTo>
                  <a:lnTo>
                    <a:pt x="5810389" y="1332364"/>
                  </a:lnTo>
                  <a:lnTo>
                    <a:pt x="5806592" y="1333119"/>
                  </a:lnTo>
                  <a:lnTo>
                    <a:pt x="5802757" y="1333501"/>
                  </a:lnTo>
                  <a:lnTo>
                    <a:pt x="5798883" y="1333501"/>
                  </a:lnTo>
                  <a:lnTo>
                    <a:pt x="58995" y="1333501"/>
                  </a:lnTo>
                  <a:lnTo>
                    <a:pt x="55120" y="1333501"/>
                  </a:lnTo>
                  <a:lnTo>
                    <a:pt x="51286" y="1333119"/>
                  </a:lnTo>
                  <a:lnTo>
                    <a:pt x="47486" y="1332364"/>
                  </a:lnTo>
                  <a:lnTo>
                    <a:pt x="43685" y="1331610"/>
                  </a:lnTo>
                  <a:lnTo>
                    <a:pt x="39999" y="1330490"/>
                  </a:lnTo>
                  <a:lnTo>
                    <a:pt x="36418" y="1329006"/>
                  </a:lnTo>
                  <a:lnTo>
                    <a:pt x="32840" y="1327528"/>
                  </a:lnTo>
                  <a:lnTo>
                    <a:pt x="29438" y="1325707"/>
                  </a:lnTo>
                  <a:lnTo>
                    <a:pt x="26219" y="1323554"/>
                  </a:lnTo>
                  <a:lnTo>
                    <a:pt x="22998" y="1321405"/>
                  </a:lnTo>
                  <a:lnTo>
                    <a:pt x="20017" y="1318961"/>
                  </a:lnTo>
                  <a:lnTo>
                    <a:pt x="17278" y="1316216"/>
                  </a:lnTo>
                  <a:lnTo>
                    <a:pt x="14540" y="1313478"/>
                  </a:lnTo>
                  <a:lnTo>
                    <a:pt x="12094" y="1310501"/>
                  </a:lnTo>
                  <a:lnTo>
                    <a:pt x="9941" y="1307277"/>
                  </a:lnTo>
                  <a:lnTo>
                    <a:pt x="7788" y="1304057"/>
                  </a:lnTo>
                  <a:lnTo>
                    <a:pt x="5972" y="1300659"/>
                  </a:lnTo>
                  <a:lnTo>
                    <a:pt x="4489" y="1297077"/>
                  </a:lnTo>
                  <a:lnTo>
                    <a:pt x="3006" y="1293501"/>
                  </a:lnTo>
                  <a:lnTo>
                    <a:pt x="1889" y="1289809"/>
                  </a:lnTo>
                  <a:lnTo>
                    <a:pt x="1131" y="1286014"/>
                  </a:lnTo>
                  <a:lnTo>
                    <a:pt x="377" y="1282214"/>
                  </a:lnTo>
                  <a:lnTo>
                    <a:pt x="0" y="1278375"/>
                  </a:lnTo>
                  <a:lnTo>
                    <a:pt x="0" y="1274505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6570" y="4287837"/>
            <a:ext cx="5065395" cy="9185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Network</a:t>
            </a:r>
            <a:r>
              <a:rPr sz="1650" b="1" spc="-3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Data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8400"/>
              </a:lnSpc>
              <a:spcBef>
                <a:spcPts val="700"/>
              </a:spcBef>
            </a:pP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Information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about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262424"/>
                </a:solidFill>
                <a:latin typeface="Verdana"/>
                <a:cs typeface="Verdana"/>
              </a:rPr>
              <a:t>device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used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for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transaction,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IP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5" dirty="0">
                <a:solidFill>
                  <a:srgbClr val="262424"/>
                </a:solidFill>
                <a:latin typeface="Verdana"/>
                <a:cs typeface="Verdana"/>
              </a:rPr>
              <a:t>address,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Verdana"/>
                <a:cs typeface="Verdana"/>
              </a:rPr>
              <a:t>and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geolocation</a:t>
            </a:r>
            <a:r>
              <a:rPr sz="1400" spc="-19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Verdana"/>
                <a:cs typeface="Verdana"/>
              </a:rPr>
              <a:t>data.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1026" name="Picture 2" descr="credit-card-fraud-detection/README.md ...">
            <a:extLst>
              <a:ext uri="{FF2B5EF4-FFF2-40B4-BE49-F238E27FC236}">
                <a16:creationId xmlns:a16="http://schemas.microsoft.com/office/drawing/2014/main" id="{74AEEB4E-0B56-0C7B-99B0-ECA76654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92" y="1394030"/>
            <a:ext cx="3327308" cy="38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0958071" cy="64378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 flipH="1">
            <a:off x="10958195" y="-1"/>
            <a:ext cx="219037" cy="6438265"/>
          </a:xfrm>
          <a:custGeom>
            <a:avLst/>
            <a:gdLst/>
            <a:ahLst/>
            <a:cxnLst/>
            <a:rect l="l" t="t" r="r" b="b"/>
            <a:pathLst>
              <a:path w="10958195" h="6438265">
                <a:moveTo>
                  <a:pt x="10958070" y="0"/>
                </a:moveTo>
                <a:lnTo>
                  <a:pt x="0" y="0"/>
                </a:lnTo>
                <a:lnTo>
                  <a:pt x="0" y="6437866"/>
                </a:lnTo>
                <a:lnTo>
                  <a:pt x="10958070" y="6437866"/>
                </a:lnTo>
                <a:lnTo>
                  <a:pt x="1095807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4109720" cy="6438265"/>
            <a:chOff x="0" y="0"/>
            <a:chExt cx="4109720" cy="64382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09276" cy="64378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161" y="1908531"/>
              <a:ext cx="3670953" cy="262080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7830" y="434754"/>
            <a:ext cx="5426075" cy="102996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029"/>
              </a:lnSpc>
              <a:spcBef>
                <a:spcPts val="50"/>
              </a:spcBef>
            </a:pPr>
            <a:r>
              <a:rPr sz="3200" spc="50" dirty="0">
                <a:solidFill>
                  <a:srgbClr val="002060"/>
                </a:solidFill>
                <a:latin typeface="Times New Roman"/>
                <a:cs typeface="Times New Roman"/>
              </a:rPr>
              <a:t>Machine</a:t>
            </a:r>
            <a:r>
              <a:rPr sz="3200" spc="-1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2060"/>
                </a:solidFill>
                <a:latin typeface="Times New Roman"/>
                <a:cs typeface="Times New Roman"/>
              </a:rPr>
              <a:t>Learning</a:t>
            </a:r>
            <a:r>
              <a:rPr sz="3200" spc="-16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spc="35" dirty="0">
                <a:solidFill>
                  <a:srgbClr val="002060"/>
                </a:solidFill>
                <a:latin typeface="Times New Roman"/>
                <a:cs typeface="Times New Roman"/>
              </a:rPr>
              <a:t>Techniques </a:t>
            </a:r>
            <a:r>
              <a:rPr sz="3200" spc="110" dirty="0">
                <a:solidFill>
                  <a:srgbClr val="002060"/>
                </a:solidFill>
                <a:latin typeface="Times New Roman"/>
                <a:cs typeface="Times New Roman"/>
              </a:rPr>
              <a:t>in</a:t>
            </a:r>
            <a:r>
              <a:rPr sz="3200" spc="-18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spc="-50" dirty="0">
                <a:solidFill>
                  <a:srgbClr val="002060"/>
                </a:solidFill>
                <a:latin typeface="Times New Roman"/>
                <a:cs typeface="Times New Roman"/>
              </a:rPr>
              <a:t>Fraud</a:t>
            </a:r>
            <a:r>
              <a:rPr sz="3200" spc="-18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002060"/>
                </a:solidFill>
                <a:latin typeface="Times New Roman"/>
                <a:cs typeface="Times New Roman"/>
              </a:rPr>
              <a:t>Detection</a:t>
            </a:r>
            <a:endParaRPr sz="32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15386" y="1765840"/>
            <a:ext cx="885190" cy="1409065"/>
            <a:chOff x="4715386" y="1765840"/>
            <a:chExt cx="885190" cy="140906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1101" y="1771555"/>
              <a:ext cx="873224" cy="139715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21101" y="1771555"/>
              <a:ext cx="873760" cy="1397635"/>
            </a:xfrm>
            <a:custGeom>
              <a:avLst/>
              <a:gdLst/>
              <a:ahLst/>
              <a:cxnLst/>
              <a:rect l="l" t="t" r="r" b="b"/>
              <a:pathLst>
                <a:path w="873760" h="1397635">
                  <a:moveTo>
                    <a:pt x="0" y="1222506"/>
                  </a:moveTo>
                  <a:lnTo>
                    <a:pt x="436606" y="1397154"/>
                  </a:lnTo>
                  <a:lnTo>
                    <a:pt x="873224" y="1222506"/>
                  </a:lnTo>
                  <a:lnTo>
                    <a:pt x="873224" y="0"/>
                  </a:lnTo>
                  <a:lnTo>
                    <a:pt x="436606" y="174647"/>
                  </a:lnTo>
                  <a:lnTo>
                    <a:pt x="0" y="0"/>
                  </a:lnTo>
                  <a:lnTo>
                    <a:pt x="0" y="1222506"/>
                  </a:lnTo>
                  <a:close/>
                </a:path>
              </a:pathLst>
            </a:custGeom>
            <a:ln w="1091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78955" y="2264022"/>
            <a:ext cx="16192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solidFill>
                  <a:srgbClr val="262424"/>
                </a:solidFill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3023" y="1909528"/>
            <a:ext cx="3753485" cy="104079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dirty="0">
                <a:solidFill>
                  <a:schemeClr val="accent2"/>
                </a:solidFill>
                <a:latin typeface="Times New Roman"/>
                <a:cs typeface="Times New Roman"/>
              </a:rPr>
              <a:t>Supervised</a:t>
            </a:r>
            <a:r>
              <a:rPr sz="2000" b="1" spc="110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chemeClr val="accent2"/>
                </a:solidFill>
                <a:latin typeface="Times New Roman"/>
                <a:cs typeface="Times New Roman"/>
              </a:rPr>
              <a:t>Learning</a:t>
            </a:r>
            <a:endParaRPr sz="2000" dirty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33200"/>
              </a:lnSpc>
              <a:spcBef>
                <a:spcPts val="815"/>
              </a:spcBef>
            </a:pPr>
            <a:r>
              <a:rPr sz="1600" spc="-140" dirty="0">
                <a:solidFill>
                  <a:srgbClr val="262424"/>
                </a:solidFill>
                <a:latin typeface="Verdana"/>
                <a:cs typeface="Verdana"/>
              </a:rPr>
              <a:t>Training</a:t>
            </a:r>
            <a:r>
              <a:rPr sz="16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35" dirty="0">
                <a:solidFill>
                  <a:srgbClr val="262424"/>
                </a:solidFill>
                <a:latin typeface="Verdana"/>
                <a:cs typeface="Verdana"/>
              </a:rPr>
              <a:t>models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262424"/>
                </a:solidFill>
                <a:latin typeface="Verdana"/>
                <a:cs typeface="Verdana"/>
              </a:rPr>
              <a:t>on</a:t>
            </a:r>
            <a:r>
              <a:rPr sz="16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262424"/>
                </a:solidFill>
                <a:latin typeface="Verdana"/>
                <a:cs typeface="Verdana"/>
              </a:rPr>
              <a:t>labeled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262424"/>
                </a:solidFill>
                <a:latin typeface="Verdana"/>
                <a:cs typeface="Verdana"/>
              </a:rPr>
              <a:t>data</a:t>
            </a:r>
            <a:r>
              <a:rPr sz="16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262424"/>
                </a:solidFill>
                <a:latin typeface="Verdana"/>
                <a:cs typeface="Verdana"/>
              </a:rPr>
              <a:t>to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262424"/>
                </a:solidFill>
                <a:latin typeface="Verdana"/>
                <a:cs typeface="Verdana"/>
              </a:rPr>
              <a:t>identify</a:t>
            </a:r>
            <a:r>
              <a:rPr sz="16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05" dirty="0">
                <a:solidFill>
                  <a:srgbClr val="262424"/>
                </a:solidFill>
                <a:latin typeface="Verdana"/>
                <a:cs typeface="Verdana"/>
              </a:rPr>
              <a:t>fraudulent </a:t>
            </a:r>
            <a:r>
              <a:rPr sz="1600" spc="-65" dirty="0">
                <a:solidFill>
                  <a:srgbClr val="262424"/>
                </a:solidFill>
                <a:latin typeface="Verdana"/>
                <a:cs typeface="Verdana"/>
              </a:rPr>
              <a:t>transactions.</a:t>
            </a:r>
            <a:endParaRPr sz="1600" dirty="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15386" y="3162994"/>
            <a:ext cx="885190" cy="1409065"/>
            <a:chOff x="4715386" y="3162994"/>
            <a:chExt cx="885190" cy="140906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1101" y="3168709"/>
              <a:ext cx="873224" cy="13971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21101" y="3168709"/>
              <a:ext cx="873760" cy="1397635"/>
            </a:xfrm>
            <a:custGeom>
              <a:avLst/>
              <a:gdLst/>
              <a:ahLst/>
              <a:cxnLst/>
              <a:rect l="l" t="t" r="r" b="b"/>
              <a:pathLst>
                <a:path w="873760" h="1397635">
                  <a:moveTo>
                    <a:pt x="0" y="1222506"/>
                  </a:moveTo>
                  <a:lnTo>
                    <a:pt x="436606" y="1397154"/>
                  </a:lnTo>
                  <a:lnTo>
                    <a:pt x="873224" y="1222506"/>
                  </a:lnTo>
                  <a:lnTo>
                    <a:pt x="873224" y="0"/>
                  </a:lnTo>
                  <a:lnTo>
                    <a:pt x="436606" y="174647"/>
                  </a:lnTo>
                  <a:lnTo>
                    <a:pt x="0" y="0"/>
                  </a:lnTo>
                  <a:lnTo>
                    <a:pt x="0" y="1222506"/>
                  </a:lnTo>
                  <a:close/>
                </a:path>
              </a:pathLst>
            </a:custGeom>
            <a:ln w="1091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78955" y="3661176"/>
            <a:ext cx="16192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solidFill>
                  <a:srgbClr val="262424"/>
                </a:solidFill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43023" y="3306682"/>
            <a:ext cx="4260850" cy="104079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10" dirty="0">
                <a:solidFill>
                  <a:schemeClr val="accent2"/>
                </a:solidFill>
                <a:latin typeface="Times New Roman"/>
                <a:cs typeface="Times New Roman"/>
              </a:rPr>
              <a:t>Unsupervised</a:t>
            </a:r>
            <a:r>
              <a:rPr sz="2000" b="1" spc="135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chemeClr val="accent2"/>
                </a:solidFill>
                <a:latin typeface="Times New Roman"/>
                <a:cs typeface="Times New Roman"/>
              </a:rPr>
              <a:t>Learning</a:t>
            </a:r>
            <a:endParaRPr sz="2000" dirty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33200"/>
              </a:lnSpc>
              <a:spcBef>
                <a:spcPts val="815"/>
              </a:spcBef>
            </a:pPr>
            <a:r>
              <a:rPr sz="1600" spc="-140" dirty="0">
                <a:solidFill>
                  <a:srgbClr val="262424"/>
                </a:solidFill>
                <a:latin typeface="Verdana"/>
                <a:cs typeface="Verdana"/>
              </a:rPr>
              <a:t>Identifying</a:t>
            </a:r>
            <a:r>
              <a:rPr sz="16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45" dirty="0">
                <a:solidFill>
                  <a:srgbClr val="262424"/>
                </a:solidFill>
                <a:latin typeface="Verdana"/>
                <a:cs typeface="Verdana"/>
              </a:rPr>
              <a:t>patterns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262424"/>
                </a:solidFill>
                <a:latin typeface="Verdana"/>
                <a:cs typeface="Verdana"/>
              </a:rPr>
              <a:t>in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262424"/>
                </a:solidFill>
                <a:latin typeface="Verdana"/>
                <a:cs typeface="Verdana"/>
              </a:rPr>
              <a:t>data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262424"/>
                </a:solidFill>
                <a:latin typeface="Verdana"/>
                <a:cs typeface="Verdana"/>
              </a:rPr>
              <a:t>to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30" dirty="0">
                <a:solidFill>
                  <a:srgbClr val="262424"/>
                </a:solidFill>
                <a:latin typeface="Verdana"/>
                <a:cs typeface="Verdana"/>
              </a:rPr>
              <a:t>detect</a:t>
            </a:r>
            <a:r>
              <a:rPr sz="16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35" dirty="0">
                <a:solidFill>
                  <a:srgbClr val="262424"/>
                </a:solidFill>
                <a:latin typeface="Verdana"/>
                <a:cs typeface="Verdana"/>
              </a:rPr>
              <a:t>anomalies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25" dirty="0">
                <a:solidFill>
                  <a:srgbClr val="262424"/>
                </a:solidFill>
                <a:latin typeface="Verdana"/>
                <a:cs typeface="Verdana"/>
              </a:rPr>
              <a:t>and</a:t>
            </a:r>
            <a:r>
              <a:rPr sz="16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262424"/>
                </a:solidFill>
                <a:latin typeface="Verdana"/>
                <a:cs typeface="Verdana"/>
              </a:rPr>
              <a:t>potential </a:t>
            </a:r>
            <a:r>
              <a:rPr sz="1600" spc="-10" dirty="0">
                <a:solidFill>
                  <a:srgbClr val="262424"/>
                </a:solidFill>
                <a:latin typeface="Verdana"/>
                <a:cs typeface="Verdana"/>
              </a:rPr>
              <a:t>fraud.</a:t>
            </a:r>
            <a:endParaRPr sz="1600" dirty="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15644" y="4560405"/>
            <a:ext cx="884555" cy="1408430"/>
            <a:chOff x="4715644" y="4560405"/>
            <a:chExt cx="884555" cy="140843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102" y="4565863"/>
              <a:ext cx="873224" cy="13971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21102" y="4565863"/>
              <a:ext cx="873760" cy="1397635"/>
            </a:xfrm>
            <a:custGeom>
              <a:avLst/>
              <a:gdLst/>
              <a:ahLst/>
              <a:cxnLst/>
              <a:rect l="l" t="t" r="r" b="b"/>
              <a:pathLst>
                <a:path w="873760" h="1397635">
                  <a:moveTo>
                    <a:pt x="0" y="1222507"/>
                  </a:moveTo>
                  <a:lnTo>
                    <a:pt x="436606" y="1397151"/>
                  </a:lnTo>
                  <a:lnTo>
                    <a:pt x="873224" y="1222507"/>
                  </a:lnTo>
                  <a:lnTo>
                    <a:pt x="873224" y="0"/>
                  </a:lnTo>
                  <a:lnTo>
                    <a:pt x="436606" y="174647"/>
                  </a:lnTo>
                  <a:lnTo>
                    <a:pt x="0" y="0"/>
                  </a:lnTo>
                  <a:lnTo>
                    <a:pt x="0" y="1222507"/>
                  </a:lnTo>
                  <a:close/>
                </a:path>
              </a:pathLst>
            </a:custGeom>
            <a:ln w="1091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78955" y="5058327"/>
            <a:ext cx="16192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solidFill>
                  <a:srgbClr val="262424"/>
                </a:solidFill>
                <a:latin typeface="Times New Roman"/>
                <a:cs typeface="Times New Roman"/>
              </a:rPr>
              <a:t>3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3023" y="4703834"/>
            <a:ext cx="4478020" cy="99450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10" dirty="0">
                <a:solidFill>
                  <a:schemeClr val="accent2"/>
                </a:solidFill>
                <a:latin typeface="Times New Roman"/>
                <a:cs typeface="Times New Roman"/>
              </a:rPr>
              <a:t>Reinforcement</a:t>
            </a:r>
            <a:r>
              <a:rPr sz="2000" b="1" spc="125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chemeClr val="accent2"/>
                </a:solidFill>
                <a:latin typeface="Times New Roman"/>
                <a:cs typeface="Times New Roman"/>
              </a:rPr>
              <a:t>Learning</a:t>
            </a:r>
            <a:endParaRPr sz="2000" dirty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600" spc="-135" dirty="0">
                <a:solidFill>
                  <a:srgbClr val="262424"/>
                </a:solidFill>
                <a:latin typeface="Verdana"/>
                <a:cs typeface="Verdana"/>
              </a:rPr>
              <a:t>Optimizing</a:t>
            </a:r>
            <a:r>
              <a:rPr sz="16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35" dirty="0">
                <a:solidFill>
                  <a:srgbClr val="262424"/>
                </a:solidFill>
                <a:latin typeface="Verdana"/>
                <a:cs typeface="Verdana"/>
              </a:rPr>
              <a:t>fraud</a:t>
            </a:r>
            <a:r>
              <a:rPr sz="16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25" dirty="0">
                <a:solidFill>
                  <a:srgbClr val="262424"/>
                </a:solidFill>
                <a:latin typeface="Verdana"/>
                <a:cs typeface="Verdana"/>
              </a:rPr>
              <a:t>detection</a:t>
            </a:r>
            <a:r>
              <a:rPr sz="16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35" dirty="0">
                <a:solidFill>
                  <a:srgbClr val="262424"/>
                </a:solidFill>
                <a:latin typeface="Verdana"/>
                <a:cs typeface="Verdana"/>
              </a:rPr>
              <a:t>models</a:t>
            </a:r>
            <a:r>
              <a:rPr sz="16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262424"/>
                </a:solidFill>
                <a:latin typeface="Verdana"/>
                <a:cs typeface="Verdana"/>
              </a:rPr>
              <a:t>based</a:t>
            </a:r>
            <a:r>
              <a:rPr sz="16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14" dirty="0">
                <a:solidFill>
                  <a:srgbClr val="262424"/>
                </a:solidFill>
                <a:latin typeface="Verdana"/>
                <a:cs typeface="Verdana"/>
              </a:rPr>
              <a:t>on</a:t>
            </a:r>
            <a:r>
              <a:rPr sz="16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65" dirty="0">
                <a:solidFill>
                  <a:srgbClr val="262424"/>
                </a:solidFill>
                <a:latin typeface="Verdana"/>
                <a:cs typeface="Verdana"/>
              </a:rPr>
              <a:t>real-</a:t>
            </a:r>
            <a:r>
              <a:rPr sz="1600" spc="-135" dirty="0">
                <a:solidFill>
                  <a:srgbClr val="262424"/>
                </a:solidFill>
                <a:latin typeface="Verdana"/>
                <a:cs typeface="Verdana"/>
              </a:rPr>
              <a:t>time</a:t>
            </a:r>
            <a:r>
              <a:rPr sz="16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262424"/>
                </a:solidFill>
                <a:latin typeface="Verdana"/>
                <a:cs typeface="Verdana"/>
              </a:rPr>
              <a:t>feedback</a:t>
            </a:r>
            <a:r>
              <a:rPr sz="1350" spc="-100" dirty="0">
                <a:solidFill>
                  <a:srgbClr val="262424"/>
                </a:solidFill>
                <a:latin typeface="Verdana"/>
                <a:cs typeface="Verdana"/>
              </a:rPr>
              <a:t>.</a:t>
            </a:r>
            <a:endParaRPr sz="1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879" y="2949575"/>
            <a:ext cx="7506334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spc="-130" dirty="0">
                <a:solidFill>
                  <a:srgbClr val="002060"/>
                </a:solidFill>
                <a:latin typeface="Cambria"/>
                <a:cs typeface="Cambria"/>
              </a:rPr>
              <a:t>Feature</a:t>
            </a:r>
            <a:r>
              <a:rPr sz="3350" b="1" spc="-90" dirty="0">
                <a:solidFill>
                  <a:srgbClr val="002060"/>
                </a:solidFill>
                <a:latin typeface="Cambria"/>
                <a:cs typeface="Cambria"/>
              </a:rPr>
              <a:t> </a:t>
            </a:r>
            <a:r>
              <a:rPr sz="3350" b="1" spc="-65" dirty="0">
                <a:solidFill>
                  <a:srgbClr val="002060"/>
                </a:solidFill>
                <a:latin typeface="Cambria"/>
                <a:cs typeface="Cambria"/>
              </a:rPr>
              <a:t>Engineering</a:t>
            </a:r>
            <a:r>
              <a:rPr sz="3350" b="1" spc="-90" dirty="0">
                <a:solidFill>
                  <a:srgbClr val="002060"/>
                </a:solidFill>
                <a:latin typeface="Cambria"/>
                <a:cs typeface="Cambria"/>
              </a:rPr>
              <a:t> </a:t>
            </a:r>
            <a:r>
              <a:rPr sz="3350" b="1" spc="-60" dirty="0">
                <a:solidFill>
                  <a:srgbClr val="002060"/>
                </a:solidFill>
                <a:latin typeface="Cambria"/>
                <a:cs typeface="Cambria"/>
              </a:rPr>
              <a:t>for</a:t>
            </a:r>
            <a:r>
              <a:rPr sz="3350" b="1" spc="-90" dirty="0">
                <a:solidFill>
                  <a:srgbClr val="002060"/>
                </a:solidFill>
                <a:latin typeface="Cambria"/>
                <a:cs typeface="Cambria"/>
              </a:rPr>
              <a:t> </a:t>
            </a:r>
            <a:r>
              <a:rPr sz="3350" b="1" spc="-114" dirty="0">
                <a:solidFill>
                  <a:srgbClr val="002060"/>
                </a:solidFill>
                <a:latin typeface="Cambria"/>
                <a:cs typeface="Cambria"/>
              </a:rPr>
              <a:t>Fraud</a:t>
            </a:r>
            <a:r>
              <a:rPr sz="3350" b="1" spc="-90" dirty="0">
                <a:solidFill>
                  <a:srgbClr val="002060"/>
                </a:solidFill>
                <a:latin typeface="Cambria"/>
                <a:cs typeface="Cambria"/>
              </a:rPr>
              <a:t> </a:t>
            </a:r>
            <a:r>
              <a:rPr sz="3350" b="1" spc="-10" dirty="0">
                <a:solidFill>
                  <a:srgbClr val="002060"/>
                </a:solidFill>
                <a:latin typeface="Cambria"/>
                <a:cs typeface="Cambria"/>
              </a:rPr>
              <a:t>Modeling</a:t>
            </a:r>
            <a:endParaRPr sz="3350" dirty="0">
              <a:solidFill>
                <a:srgbClr val="002060"/>
              </a:solidFill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8175" y="3810000"/>
            <a:ext cx="10153650" cy="1905000"/>
            <a:chOff x="638175" y="3810000"/>
            <a:chExt cx="10153650" cy="1905000"/>
          </a:xfrm>
        </p:grpSpPr>
        <p:sp>
          <p:nvSpPr>
            <p:cNvPr id="4" name="object 4"/>
            <p:cNvSpPr/>
            <p:nvPr/>
          </p:nvSpPr>
          <p:spPr>
            <a:xfrm>
              <a:off x="642937" y="3814762"/>
              <a:ext cx="10144125" cy="1895475"/>
            </a:xfrm>
            <a:custGeom>
              <a:avLst/>
              <a:gdLst/>
              <a:ahLst/>
              <a:cxnLst/>
              <a:rect l="l" t="t" r="r" b="b"/>
              <a:pathLst>
                <a:path w="10144125" h="1895475">
                  <a:moveTo>
                    <a:pt x="0" y="1836480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77" y="51282"/>
                  </a:lnTo>
                  <a:lnTo>
                    <a:pt x="1131" y="47485"/>
                  </a:lnTo>
                  <a:lnTo>
                    <a:pt x="1889" y="43688"/>
                  </a:lnTo>
                  <a:lnTo>
                    <a:pt x="3006" y="39992"/>
                  </a:lnTo>
                  <a:lnTo>
                    <a:pt x="4489" y="36423"/>
                  </a:lnTo>
                  <a:lnTo>
                    <a:pt x="5972" y="32842"/>
                  </a:lnTo>
                  <a:lnTo>
                    <a:pt x="7788" y="29438"/>
                  </a:lnTo>
                  <a:lnTo>
                    <a:pt x="9941" y="26225"/>
                  </a:lnTo>
                  <a:lnTo>
                    <a:pt x="12094" y="22999"/>
                  </a:lnTo>
                  <a:lnTo>
                    <a:pt x="14540" y="20015"/>
                  </a:lnTo>
                  <a:lnTo>
                    <a:pt x="17278" y="17284"/>
                  </a:lnTo>
                  <a:lnTo>
                    <a:pt x="20017" y="14541"/>
                  </a:lnTo>
                  <a:lnTo>
                    <a:pt x="22998" y="12090"/>
                  </a:lnTo>
                  <a:lnTo>
                    <a:pt x="26219" y="9944"/>
                  </a:lnTo>
                  <a:lnTo>
                    <a:pt x="29438" y="7785"/>
                  </a:lnTo>
                  <a:lnTo>
                    <a:pt x="32840" y="5969"/>
                  </a:lnTo>
                  <a:lnTo>
                    <a:pt x="36418" y="4495"/>
                  </a:lnTo>
                  <a:lnTo>
                    <a:pt x="39999" y="3009"/>
                  </a:lnTo>
                  <a:lnTo>
                    <a:pt x="43685" y="1892"/>
                  </a:lnTo>
                  <a:lnTo>
                    <a:pt x="47486" y="1130"/>
                  </a:lnTo>
                  <a:lnTo>
                    <a:pt x="51286" y="381"/>
                  </a:lnTo>
                  <a:lnTo>
                    <a:pt x="55120" y="0"/>
                  </a:lnTo>
                  <a:lnTo>
                    <a:pt x="58995" y="0"/>
                  </a:lnTo>
                  <a:lnTo>
                    <a:pt x="10085133" y="0"/>
                  </a:lnTo>
                  <a:lnTo>
                    <a:pt x="10089007" y="0"/>
                  </a:lnTo>
                  <a:lnTo>
                    <a:pt x="10092842" y="381"/>
                  </a:lnTo>
                  <a:lnTo>
                    <a:pt x="10096639" y="1130"/>
                  </a:lnTo>
                  <a:lnTo>
                    <a:pt x="10100437" y="1892"/>
                  </a:lnTo>
                  <a:lnTo>
                    <a:pt x="10104120" y="3009"/>
                  </a:lnTo>
                  <a:lnTo>
                    <a:pt x="10107701" y="4495"/>
                  </a:lnTo>
                  <a:lnTo>
                    <a:pt x="10111282" y="5969"/>
                  </a:lnTo>
                  <a:lnTo>
                    <a:pt x="10114686" y="7785"/>
                  </a:lnTo>
                  <a:lnTo>
                    <a:pt x="10117912" y="9944"/>
                  </a:lnTo>
                  <a:lnTo>
                    <a:pt x="10121125" y="12090"/>
                  </a:lnTo>
                  <a:lnTo>
                    <a:pt x="10124109" y="14541"/>
                  </a:lnTo>
                  <a:lnTo>
                    <a:pt x="10126840" y="17284"/>
                  </a:lnTo>
                  <a:lnTo>
                    <a:pt x="10129583" y="20015"/>
                  </a:lnTo>
                  <a:lnTo>
                    <a:pt x="10132034" y="22999"/>
                  </a:lnTo>
                  <a:lnTo>
                    <a:pt x="10134181" y="26225"/>
                  </a:lnTo>
                  <a:lnTo>
                    <a:pt x="10136327" y="29438"/>
                  </a:lnTo>
                  <a:lnTo>
                    <a:pt x="10138156" y="32842"/>
                  </a:lnTo>
                  <a:lnTo>
                    <a:pt x="10139629" y="36423"/>
                  </a:lnTo>
                  <a:lnTo>
                    <a:pt x="10141115" y="39992"/>
                  </a:lnTo>
                  <a:lnTo>
                    <a:pt x="10142232" y="43688"/>
                  </a:lnTo>
                  <a:lnTo>
                    <a:pt x="10142994" y="47485"/>
                  </a:lnTo>
                  <a:lnTo>
                    <a:pt x="10143744" y="51282"/>
                  </a:lnTo>
                  <a:lnTo>
                    <a:pt x="10144125" y="55118"/>
                  </a:lnTo>
                  <a:lnTo>
                    <a:pt x="10144125" y="58991"/>
                  </a:lnTo>
                  <a:lnTo>
                    <a:pt x="10144125" y="1836480"/>
                  </a:lnTo>
                  <a:lnTo>
                    <a:pt x="10144125" y="1840350"/>
                  </a:lnTo>
                  <a:lnTo>
                    <a:pt x="10143744" y="1844189"/>
                  </a:lnTo>
                  <a:lnTo>
                    <a:pt x="10142994" y="1847989"/>
                  </a:lnTo>
                  <a:lnTo>
                    <a:pt x="10142232" y="1851784"/>
                  </a:lnTo>
                  <a:lnTo>
                    <a:pt x="10141115" y="1855476"/>
                  </a:lnTo>
                  <a:lnTo>
                    <a:pt x="10139629" y="1859052"/>
                  </a:lnTo>
                  <a:lnTo>
                    <a:pt x="10138156" y="1862634"/>
                  </a:lnTo>
                  <a:lnTo>
                    <a:pt x="10136327" y="1866032"/>
                  </a:lnTo>
                  <a:lnTo>
                    <a:pt x="10134181" y="1869252"/>
                  </a:lnTo>
                  <a:lnTo>
                    <a:pt x="10132034" y="1872476"/>
                  </a:lnTo>
                  <a:lnTo>
                    <a:pt x="10129583" y="1875453"/>
                  </a:lnTo>
                  <a:lnTo>
                    <a:pt x="10126840" y="1878191"/>
                  </a:lnTo>
                  <a:lnTo>
                    <a:pt x="10124109" y="1880936"/>
                  </a:lnTo>
                  <a:lnTo>
                    <a:pt x="10096639" y="1894339"/>
                  </a:lnTo>
                  <a:lnTo>
                    <a:pt x="10092842" y="1895094"/>
                  </a:lnTo>
                  <a:lnTo>
                    <a:pt x="10089007" y="1895471"/>
                  </a:lnTo>
                  <a:lnTo>
                    <a:pt x="10085133" y="1895476"/>
                  </a:lnTo>
                  <a:lnTo>
                    <a:pt x="58995" y="1895476"/>
                  </a:lnTo>
                  <a:lnTo>
                    <a:pt x="55120" y="1895471"/>
                  </a:lnTo>
                  <a:lnTo>
                    <a:pt x="51286" y="1895094"/>
                  </a:lnTo>
                  <a:lnTo>
                    <a:pt x="47486" y="1894339"/>
                  </a:lnTo>
                  <a:lnTo>
                    <a:pt x="43685" y="1893585"/>
                  </a:lnTo>
                  <a:lnTo>
                    <a:pt x="26219" y="1885529"/>
                  </a:lnTo>
                  <a:lnTo>
                    <a:pt x="22998" y="1883380"/>
                  </a:lnTo>
                  <a:lnTo>
                    <a:pt x="20017" y="1880936"/>
                  </a:lnTo>
                  <a:lnTo>
                    <a:pt x="17278" y="1878191"/>
                  </a:lnTo>
                  <a:lnTo>
                    <a:pt x="14540" y="1875453"/>
                  </a:lnTo>
                  <a:lnTo>
                    <a:pt x="12094" y="1872476"/>
                  </a:lnTo>
                  <a:lnTo>
                    <a:pt x="9941" y="1869252"/>
                  </a:lnTo>
                  <a:lnTo>
                    <a:pt x="7788" y="1866032"/>
                  </a:lnTo>
                  <a:lnTo>
                    <a:pt x="5972" y="1862634"/>
                  </a:lnTo>
                  <a:lnTo>
                    <a:pt x="4489" y="1859052"/>
                  </a:lnTo>
                  <a:lnTo>
                    <a:pt x="3006" y="1855476"/>
                  </a:lnTo>
                  <a:lnTo>
                    <a:pt x="1889" y="1851784"/>
                  </a:lnTo>
                  <a:lnTo>
                    <a:pt x="1131" y="1847989"/>
                  </a:lnTo>
                  <a:lnTo>
                    <a:pt x="377" y="1844189"/>
                  </a:lnTo>
                  <a:lnTo>
                    <a:pt x="0" y="1840350"/>
                  </a:lnTo>
                  <a:lnTo>
                    <a:pt x="0" y="18364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700" y="3819537"/>
              <a:ext cx="10134600" cy="1885950"/>
            </a:xfrm>
            <a:custGeom>
              <a:avLst/>
              <a:gdLst/>
              <a:ahLst/>
              <a:cxnLst/>
              <a:rect l="l" t="t" r="r" b="b"/>
              <a:pathLst>
                <a:path w="10134600" h="1885950">
                  <a:moveTo>
                    <a:pt x="5067300" y="1352550"/>
                  </a:moveTo>
                  <a:lnTo>
                    <a:pt x="0" y="1352550"/>
                  </a:lnTo>
                  <a:lnTo>
                    <a:pt x="0" y="1885950"/>
                  </a:lnTo>
                  <a:lnTo>
                    <a:pt x="5067300" y="1885950"/>
                  </a:lnTo>
                  <a:lnTo>
                    <a:pt x="5067300" y="1352550"/>
                  </a:lnTo>
                  <a:close/>
                </a:path>
                <a:path w="10134600" h="1885950">
                  <a:moveTo>
                    <a:pt x="5067300" y="0"/>
                  </a:moveTo>
                  <a:lnTo>
                    <a:pt x="0" y="0"/>
                  </a:lnTo>
                  <a:lnTo>
                    <a:pt x="0" y="533387"/>
                  </a:lnTo>
                  <a:lnTo>
                    <a:pt x="5067300" y="533387"/>
                  </a:lnTo>
                  <a:lnTo>
                    <a:pt x="5067300" y="0"/>
                  </a:lnTo>
                  <a:close/>
                </a:path>
                <a:path w="10134600" h="1885950">
                  <a:moveTo>
                    <a:pt x="10134587" y="1352550"/>
                  </a:moveTo>
                  <a:lnTo>
                    <a:pt x="5076812" y="1352550"/>
                  </a:lnTo>
                  <a:lnTo>
                    <a:pt x="5076812" y="1885950"/>
                  </a:lnTo>
                  <a:lnTo>
                    <a:pt x="10134587" y="1885950"/>
                  </a:lnTo>
                  <a:lnTo>
                    <a:pt x="10134587" y="1352550"/>
                  </a:lnTo>
                  <a:close/>
                </a:path>
                <a:path w="10134600" h="1885950">
                  <a:moveTo>
                    <a:pt x="10134587" y="0"/>
                  </a:moveTo>
                  <a:lnTo>
                    <a:pt x="5076812" y="0"/>
                  </a:lnTo>
                  <a:lnTo>
                    <a:pt x="5076812" y="533400"/>
                  </a:lnTo>
                  <a:lnTo>
                    <a:pt x="10134587" y="533400"/>
                  </a:lnTo>
                  <a:lnTo>
                    <a:pt x="10134587" y="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6570" y="3958082"/>
            <a:ext cx="15487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262424"/>
                </a:solidFill>
                <a:latin typeface="Tahoma"/>
                <a:cs typeface="Tahoma"/>
              </a:rPr>
              <a:t>Time-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based</a:t>
            </a:r>
            <a:r>
              <a:rPr sz="1400" spc="-14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Features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9232" y="3958082"/>
            <a:ext cx="40855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262424"/>
                </a:solidFill>
                <a:latin typeface="Tahoma"/>
                <a:cs typeface="Tahoma"/>
              </a:rPr>
              <a:t>Transaction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262424"/>
                </a:solidFill>
                <a:latin typeface="Tahoma"/>
                <a:cs typeface="Tahoma"/>
              </a:rPr>
              <a:t>frequency,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time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262424"/>
                </a:solidFill>
                <a:latin typeface="Tahoma"/>
                <a:cs typeface="Tahoma"/>
              </a:rPr>
              <a:t>day,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day</a:t>
            </a:r>
            <a:r>
              <a:rPr sz="1400" spc="-17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of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1400" spc="-17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week.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00" y="4352926"/>
            <a:ext cx="5067300" cy="819150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14605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150"/>
              </a:spcBef>
            </a:pP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Location-based</a:t>
            </a:r>
            <a:r>
              <a:rPr sz="1400" spc="-12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Features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4524" y="4352926"/>
            <a:ext cx="5057775" cy="819150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64135" rIns="0" bIns="0" rtlCol="0">
            <a:spAutoFit/>
          </a:bodyPr>
          <a:lstStyle/>
          <a:p>
            <a:pPr marL="177165" marR="234950">
              <a:lnSpc>
                <a:spcPct val="138400"/>
              </a:lnSpc>
              <a:spcBef>
                <a:spcPts val="505"/>
              </a:spcBef>
            </a:pP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Geolocation,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distance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from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previous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transactions,</a:t>
            </a:r>
            <a:r>
              <a:rPr sz="1400" spc="-14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merchant location.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570" y="5310632"/>
            <a:ext cx="14630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Behavioral</a:t>
            </a:r>
            <a:r>
              <a:rPr sz="1400" spc="-14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Features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9223" y="5310632"/>
            <a:ext cx="4356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Spending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262424"/>
                </a:solidFill>
                <a:latin typeface="Tahoma"/>
                <a:cs typeface="Tahoma"/>
              </a:rPr>
              <a:t>patterns,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transaction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262424"/>
                </a:solidFill>
                <a:latin typeface="Tahoma"/>
                <a:cs typeface="Tahoma"/>
              </a:rPr>
              <a:t>history,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account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activity.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2349" y="438026"/>
            <a:ext cx="4907915" cy="10375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060"/>
              </a:lnSpc>
              <a:spcBef>
                <a:spcPts val="45"/>
              </a:spcBef>
            </a:pPr>
            <a:r>
              <a:rPr sz="3250" spc="-95" dirty="0">
                <a:solidFill>
                  <a:srgbClr val="002060"/>
                </a:solidFill>
              </a:rPr>
              <a:t>Evaluating</a:t>
            </a:r>
            <a:r>
              <a:rPr sz="3250" spc="-85" dirty="0">
                <a:solidFill>
                  <a:srgbClr val="002060"/>
                </a:solidFill>
              </a:rPr>
              <a:t> </a:t>
            </a:r>
            <a:r>
              <a:rPr sz="3250" spc="-114" dirty="0">
                <a:solidFill>
                  <a:srgbClr val="002060"/>
                </a:solidFill>
              </a:rPr>
              <a:t>Fraud</a:t>
            </a:r>
            <a:r>
              <a:rPr sz="3250" spc="-90" dirty="0">
                <a:solidFill>
                  <a:srgbClr val="002060"/>
                </a:solidFill>
              </a:rPr>
              <a:t> </a:t>
            </a:r>
            <a:r>
              <a:rPr sz="3250" spc="-70" dirty="0">
                <a:solidFill>
                  <a:srgbClr val="002060"/>
                </a:solidFill>
              </a:rPr>
              <a:t>Detection </a:t>
            </a:r>
            <a:r>
              <a:rPr sz="3250" spc="-10" dirty="0">
                <a:solidFill>
                  <a:srgbClr val="002060"/>
                </a:solidFill>
              </a:rPr>
              <a:t>Models</a:t>
            </a:r>
            <a:endParaRPr sz="3250" dirty="0">
              <a:solidFill>
                <a:srgbClr val="00206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0596" y="1784509"/>
            <a:ext cx="329858" cy="4397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42349" y="2365113"/>
            <a:ext cx="2173605" cy="16359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10" dirty="0">
                <a:solidFill>
                  <a:schemeClr val="accent2"/>
                </a:solidFill>
                <a:latin typeface="Cambria"/>
                <a:cs typeface="Cambria"/>
              </a:rPr>
              <a:t>Accuracy</a:t>
            </a:r>
            <a:endParaRPr sz="24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8600"/>
              </a:lnSpc>
              <a:spcBef>
                <a:spcPts val="670"/>
              </a:spcBef>
            </a:pP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model's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262424"/>
                </a:solidFill>
                <a:latin typeface="Verdana"/>
                <a:cs typeface="Verdana"/>
              </a:rPr>
              <a:t>ability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262424"/>
                </a:solidFill>
                <a:latin typeface="Verdana"/>
                <a:cs typeface="Verdana"/>
              </a:rPr>
              <a:t>to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262424"/>
                </a:solidFill>
                <a:latin typeface="Verdana"/>
                <a:cs typeface="Verdana"/>
              </a:rPr>
              <a:t>correctly identify</a:t>
            </a:r>
            <a:r>
              <a:rPr sz="14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both</a:t>
            </a:r>
            <a:r>
              <a:rPr sz="1400" spc="-20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fraudulent</a:t>
            </a:r>
            <a:r>
              <a:rPr sz="1400" spc="-20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Verdana"/>
                <a:cs typeface="Verdana"/>
              </a:rPr>
              <a:t>and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legitimate</a:t>
            </a:r>
            <a:r>
              <a:rPr sz="1400" spc="-19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262424"/>
                </a:solidFill>
                <a:latin typeface="Verdana"/>
                <a:cs typeface="Verdana"/>
              </a:rPr>
              <a:t>transactions.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7662" y="1784888"/>
            <a:ext cx="439561" cy="439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08008" y="2365113"/>
            <a:ext cx="2240280" cy="1336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10" dirty="0">
                <a:solidFill>
                  <a:schemeClr val="accent2"/>
                </a:solidFill>
                <a:latin typeface="Cambria"/>
                <a:cs typeface="Cambria"/>
              </a:rPr>
              <a:t>Precision</a:t>
            </a:r>
            <a:endParaRPr sz="24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8600"/>
              </a:lnSpc>
              <a:spcBef>
                <a:spcPts val="670"/>
              </a:spcBef>
            </a:pP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percentage</a:t>
            </a:r>
            <a:r>
              <a:rPr sz="1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of</a:t>
            </a:r>
            <a:r>
              <a:rPr sz="1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predicted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fraudulent</a:t>
            </a:r>
            <a:r>
              <a:rPr sz="14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transactions</a:t>
            </a:r>
            <a:r>
              <a:rPr sz="1400" spc="-20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that</a:t>
            </a:r>
            <a:r>
              <a:rPr sz="1400" spc="-20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are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actually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Verdana"/>
                <a:cs typeface="Verdana"/>
              </a:rPr>
              <a:t>fraudulent.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3111" y="4130127"/>
            <a:ext cx="384828" cy="4397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42349" y="4710731"/>
            <a:ext cx="2520315" cy="1624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10" dirty="0">
                <a:solidFill>
                  <a:schemeClr val="accent2"/>
                </a:solidFill>
                <a:latin typeface="Cambria"/>
                <a:cs typeface="Cambria"/>
              </a:rPr>
              <a:t>Recall</a:t>
            </a:r>
            <a:endParaRPr sz="24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6400"/>
              </a:lnSpc>
              <a:spcBef>
                <a:spcPts val="780"/>
              </a:spcBef>
            </a:pP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percentage</a:t>
            </a:r>
            <a:r>
              <a:rPr sz="1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of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actual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262424"/>
                </a:solidFill>
                <a:latin typeface="Verdana"/>
                <a:cs typeface="Verdana"/>
              </a:rPr>
              <a:t>fraudulent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transactions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that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are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correctly </a:t>
            </a:r>
            <a:r>
              <a:rPr sz="1400" spc="-110" dirty="0">
                <a:solidFill>
                  <a:srgbClr val="262424"/>
                </a:solidFill>
                <a:latin typeface="Verdana"/>
                <a:cs typeface="Verdana"/>
              </a:rPr>
              <a:t>identified</a:t>
            </a:r>
            <a:r>
              <a:rPr sz="14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by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model.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7543" y="4130127"/>
            <a:ext cx="439798" cy="4398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08008" y="4710731"/>
            <a:ext cx="2589530" cy="13317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45" dirty="0">
                <a:solidFill>
                  <a:schemeClr val="accent2"/>
                </a:solidFill>
                <a:latin typeface="Cambria"/>
                <a:cs typeface="Cambria"/>
              </a:rPr>
              <a:t>F1</a:t>
            </a:r>
            <a:r>
              <a:rPr sz="2400" b="1" spc="-5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chemeClr val="accent2"/>
                </a:solidFill>
                <a:latin typeface="Cambria"/>
                <a:cs typeface="Cambria"/>
              </a:rPr>
              <a:t>Score</a:t>
            </a:r>
            <a:endParaRPr sz="24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6400"/>
              </a:lnSpc>
              <a:spcBef>
                <a:spcPts val="780"/>
              </a:spcBef>
            </a:pPr>
            <a:r>
              <a:rPr sz="1400" spc="-185" dirty="0">
                <a:solidFill>
                  <a:srgbClr val="262424"/>
                </a:solidFill>
                <a:latin typeface="Verdana"/>
                <a:cs typeface="Verdana"/>
              </a:rPr>
              <a:t>A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harmonic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60" dirty="0">
                <a:solidFill>
                  <a:srgbClr val="262424"/>
                </a:solidFill>
                <a:latin typeface="Verdana"/>
                <a:cs typeface="Verdana"/>
              </a:rPr>
              <a:t>mean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of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precision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Verdana"/>
                <a:cs typeface="Verdana"/>
              </a:rPr>
              <a:t>and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recall,</a:t>
            </a:r>
            <a:r>
              <a:rPr sz="1400" spc="-20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providing</a:t>
            </a:r>
            <a:r>
              <a:rPr sz="1400" spc="-20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a</a:t>
            </a:r>
            <a:r>
              <a:rPr sz="1400" spc="-20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balanced</a:t>
            </a:r>
            <a:r>
              <a:rPr sz="1400" spc="-20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measure </a:t>
            </a:r>
            <a:r>
              <a:rPr sz="1400" spc="-100" dirty="0">
                <a:solidFill>
                  <a:srgbClr val="262424"/>
                </a:solidFill>
                <a:latin typeface="Verdana"/>
                <a:cs typeface="Verdana"/>
              </a:rPr>
              <a:t>of</a:t>
            </a:r>
            <a:r>
              <a:rPr sz="1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model</a:t>
            </a:r>
            <a:r>
              <a:rPr sz="1400" spc="-229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262424"/>
                </a:solidFill>
                <a:latin typeface="Verdana"/>
                <a:cs typeface="Verdana"/>
              </a:rPr>
              <a:t>performance.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38900"/>
            <a:chOff x="0" y="0"/>
            <a:chExt cx="1143000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962149"/>
              <a:ext cx="3829049" cy="251459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 flipH="1">
            <a:off x="11429998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spc="-65" dirty="0">
                <a:solidFill>
                  <a:srgbClr val="002060"/>
                </a:solidFill>
              </a:rPr>
              <a:t>Implementing</a:t>
            </a:r>
            <a:r>
              <a:rPr spc="-100" dirty="0">
                <a:solidFill>
                  <a:srgbClr val="002060"/>
                </a:solidFill>
              </a:rPr>
              <a:t> </a:t>
            </a:r>
            <a:r>
              <a:rPr spc="-114" dirty="0">
                <a:solidFill>
                  <a:srgbClr val="002060"/>
                </a:solidFill>
              </a:rPr>
              <a:t>Fraud</a:t>
            </a:r>
            <a:r>
              <a:rPr spc="-95" dirty="0">
                <a:solidFill>
                  <a:srgbClr val="002060"/>
                </a:solidFill>
              </a:rPr>
              <a:t> </a:t>
            </a:r>
            <a:r>
              <a:rPr spc="-60" dirty="0">
                <a:solidFill>
                  <a:srgbClr val="002060"/>
                </a:solidFill>
              </a:rPr>
              <a:t>Detection </a:t>
            </a:r>
            <a:r>
              <a:rPr spc="-10" dirty="0">
                <a:solidFill>
                  <a:srgbClr val="002060"/>
                </a:solidFill>
              </a:rPr>
              <a:t>in</a:t>
            </a:r>
            <a:r>
              <a:rPr spc="-125" dirty="0">
                <a:solidFill>
                  <a:srgbClr val="002060"/>
                </a:solidFill>
              </a:rPr>
              <a:t> </a:t>
            </a:r>
            <a:r>
              <a:rPr spc="-155" dirty="0">
                <a:solidFill>
                  <a:srgbClr val="002060"/>
                </a:solidFill>
              </a:rPr>
              <a:t>Real-</a:t>
            </a:r>
            <a:r>
              <a:rPr spc="-20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7" name="object 7"/>
          <p:cNvSpPr/>
          <p:nvPr/>
        </p:nvSpPr>
        <p:spPr>
          <a:xfrm>
            <a:off x="5191125" y="1866899"/>
            <a:ext cx="833755" cy="4048125"/>
          </a:xfrm>
          <a:custGeom>
            <a:avLst/>
            <a:gdLst/>
            <a:ahLst/>
            <a:cxnLst/>
            <a:rect l="l" t="t" r="r" b="b"/>
            <a:pathLst>
              <a:path w="833754" h="4048125">
                <a:moveTo>
                  <a:pt x="19050" y="6896"/>
                </a:moveTo>
                <a:lnTo>
                  <a:pt x="18122" y="4648"/>
                </a:lnTo>
                <a:lnTo>
                  <a:pt x="14401" y="927"/>
                </a:lnTo>
                <a:lnTo>
                  <a:pt x="12153" y="0"/>
                </a:lnTo>
                <a:lnTo>
                  <a:pt x="6896" y="0"/>
                </a:lnTo>
                <a:lnTo>
                  <a:pt x="4648" y="927"/>
                </a:lnTo>
                <a:lnTo>
                  <a:pt x="927" y="4648"/>
                </a:lnTo>
                <a:lnTo>
                  <a:pt x="0" y="6896"/>
                </a:lnTo>
                <a:lnTo>
                  <a:pt x="0" y="4038612"/>
                </a:lnTo>
                <a:lnTo>
                  <a:pt x="0" y="4041241"/>
                </a:lnTo>
                <a:lnTo>
                  <a:pt x="927" y="4043476"/>
                </a:lnTo>
                <a:lnTo>
                  <a:pt x="4648" y="4047198"/>
                </a:lnTo>
                <a:lnTo>
                  <a:pt x="6896" y="4048125"/>
                </a:lnTo>
                <a:lnTo>
                  <a:pt x="12153" y="4048125"/>
                </a:lnTo>
                <a:lnTo>
                  <a:pt x="14401" y="4047198"/>
                </a:lnTo>
                <a:lnTo>
                  <a:pt x="18122" y="4043476"/>
                </a:lnTo>
                <a:lnTo>
                  <a:pt x="19050" y="4041241"/>
                </a:lnTo>
                <a:lnTo>
                  <a:pt x="19050" y="6896"/>
                </a:lnTo>
                <a:close/>
              </a:path>
              <a:path w="833754" h="4048125">
                <a:moveTo>
                  <a:pt x="833285" y="406946"/>
                </a:moveTo>
                <a:lnTo>
                  <a:pt x="832345" y="404698"/>
                </a:lnTo>
                <a:lnTo>
                  <a:pt x="828636" y="400977"/>
                </a:lnTo>
                <a:lnTo>
                  <a:pt x="826389" y="400050"/>
                </a:lnTo>
                <a:lnTo>
                  <a:pt x="202006" y="400050"/>
                </a:lnTo>
                <a:lnTo>
                  <a:pt x="199758" y="400977"/>
                </a:lnTo>
                <a:lnTo>
                  <a:pt x="196024" y="404698"/>
                </a:lnTo>
                <a:lnTo>
                  <a:pt x="195110" y="406946"/>
                </a:lnTo>
                <a:lnTo>
                  <a:pt x="195110" y="409575"/>
                </a:lnTo>
                <a:lnTo>
                  <a:pt x="195110" y="412203"/>
                </a:lnTo>
                <a:lnTo>
                  <a:pt x="196024" y="414451"/>
                </a:lnTo>
                <a:lnTo>
                  <a:pt x="199758" y="418172"/>
                </a:lnTo>
                <a:lnTo>
                  <a:pt x="202006" y="419100"/>
                </a:lnTo>
                <a:lnTo>
                  <a:pt x="826389" y="419100"/>
                </a:lnTo>
                <a:lnTo>
                  <a:pt x="828636" y="418172"/>
                </a:lnTo>
                <a:lnTo>
                  <a:pt x="832345" y="414451"/>
                </a:lnTo>
                <a:lnTo>
                  <a:pt x="833285" y="412203"/>
                </a:lnTo>
                <a:lnTo>
                  <a:pt x="833285" y="406946"/>
                </a:lnTo>
                <a:close/>
              </a:path>
            </a:pathLst>
          </a:custGeom>
          <a:solidFill>
            <a:srgbClr val="DAB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995710" y="2076449"/>
            <a:ext cx="409575" cy="409575"/>
            <a:chOff x="4995710" y="2076449"/>
            <a:chExt cx="409575" cy="409575"/>
          </a:xfrm>
        </p:grpSpPr>
        <p:sp>
          <p:nvSpPr>
            <p:cNvPr id="9" name="object 9"/>
            <p:cNvSpPr/>
            <p:nvPr/>
          </p:nvSpPr>
          <p:spPr>
            <a:xfrm>
              <a:off x="5000472" y="20812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80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80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5241" y="2085975"/>
              <a:ext cx="390518" cy="3905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00472" y="20812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81" y="32842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25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40005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95" y="381"/>
                  </a:lnTo>
                  <a:lnTo>
                    <a:pt x="55130" y="0"/>
                  </a:lnTo>
                  <a:lnTo>
                    <a:pt x="59004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57" y="3009"/>
                  </a:lnTo>
                  <a:lnTo>
                    <a:pt x="363639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78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64" y="29438"/>
                  </a:lnTo>
                  <a:lnTo>
                    <a:pt x="394081" y="32842"/>
                  </a:lnTo>
                  <a:lnTo>
                    <a:pt x="395566" y="36423"/>
                  </a:lnTo>
                  <a:lnTo>
                    <a:pt x="397052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81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32"/>
                  </a:lnTo>
                  <a:lnTo>
                    <a:pt x="399681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52" y="360045"/>
                  </a:lnTo>
                  <a:lnTo>
                    <a:pt x="395566" y="363626"/>
                  </a:lnTo>
                  <a:lnTo>
                    <a:pt x="394081" y="367207"/>
                  </a:lnTo>
                  <a:lnTo>
                    <a:pt x="392264" y="370611"/>
                  </a:lnTo>
                  <a:lnTo>
                    <a:pt x="390105" y="373837"/>
                  </a:lnTo>
                  <a:lnTo>
                    <a:pt x="387959" y="377050"/>
                  </a:lnTo>
                  <a:lnTo>
                    <a:pt x="363639" y="395554"/>
                  </a:lnTo>
                  <a:lnTo>
                    <a:pt x="360057" y="397040"/>
                  </a:lnTo>
                  <a:lnTo>
                    <a:pt x="356362" y="398157"/>
                  </a:lnTo>
                  <a:lnTo>
                    <a:pt x="352564" y="398919"/>
                  </a:lnTo>
                  <a:lnTo>
                    <a:pt x="348767" y="399669"/>
                  </a:lnTo>
                  <a:lnTo>
                    <a:pt x="344932" y="400050"/>
                  </a:lnTo>
                  <a:lnTo>
                    <a:pt x="341058" y="400050"/>
                  </a:lnTo>
                  <a:lnTo>
                    <a:pt x="59004" y="400050"/>
                  </a:lnTo>
                  <a:lnTo>
                    <a:pt x="55130" y="400050"/>
                  </a:lnTo>
                  <a:lnTo>
                    <a:pt x="51295" y="399669"/>
                  </a:lnTo>
                  <a:lnTo>
                    <a:pt x="47485" y="398919"/>
                  </a:lnTo>
                  <a:lnTo>
                    <a:pt x="43688" y="398157"/>
                  </a:lnTo>
                  <a:lnTo>
                    <a:pt x="40005" y="397040"/>
                  </a:lnTo>
                  <a:lnTo>
                    <a:pt x="36423" y="395554"/>
                  </a:lnTo>
                  <a:lnTo>
                    <a:pt x="32842" y="394081"/>
                  </a:lnTo>
                  <a:lnTo>
                    <a:pt x="29438" y="392252"/>
                  </a:lnTo>
                  <a:lnTo>
                    <a:pt x="26225" y="390105"/>
                  </a:lnTo>
                  <a:lnTo>
                    <a:pt x="22999" y="387959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32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20081" y="2082800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6285" y="2011362"/>
            <a:ext cx="4001135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solidFill>
                  <a:schemeClr val="accent2"/>
                </a:solidFill>
                <a:latin typeface="Cambria"/>
                <a:cs typeface="Cambria"/>
              </a:rPr>
              <a:t>Data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chemeClr val="accent2"/>
                </a:solidFill>
                <a:latin typeface="Cambria"/>
                <a:cs typeface="Cambria"/>
              </a:rPr>
              <a:t>Ingestion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Collecting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processing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transaction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data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62424"/>
                </a:solidFill>
                <a:latin typeface="Tahoma"/>
                <a:cs typeface="Tahoma"/>
              </a:rPr>
              <a:t>in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262424"/>
                </a:solidFill>
                <a:latin typeface="Tahoma"/>
                <a:cs typeface="Tahoma"/>
              </a:rPr>
              <a:t>real-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time.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95710" y="3286125"/>
            <a:ext cx="1028700" cy="409575"/>
            <a:chOff x="4995710" y="3286125"/>
            <a:chExt cx="1028700" cy="409575"/>
          </a:xfrm>
        </p:grpSpPr>
        <p:sp>
          <p:nvSpPr>
            <p:cNvPr id="15" name="object 15"/>
            <p:cNvSpPr/>
            <p:nvPr/>
          </p:nvSpPr>
          <p:spPr>
            <a:xfrm>
              <a:off x="5386235" y="3486150"/>
              <a:ext cx="638175" cy="19050"/>
            </a:xfrm>
            <a:custGeom>
              <a:avLst/>
              <a:gdLst/>
              <a:ahLst/>
              <a:cxnLst/>
              <a:rect l="l" t="t" r="r" b="b"/>
              <a:pathLst>
                <a:path w="638175" h="19050">
                  <a:moveTo>
                    <a:pt x="631278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631278" y="19050"/>
                  </a:lnTo>
                  <a:lnTo>
                    <a:pt x="633526" y="18122"/>
                  </a:lnTo>
                  <a:lnTo>
                    <a:pt x="637247" y="14401"/>
                  </a:lnTo>
                  <a:lnTo>
                    <a:pt x="638175" y="12153"/>
                  </a:lnTo>
                  <a:lnTo>
                    <a:pt x="638175" y="6896"/>
                  </a:lnTo>
                  <a:lnTo>
                    <a:pt x="637247" y="4648"/>
                  </a:lnTo>
                  <a:lnTo>
                    <a:pt x="633526" y="927"/>
                  </a:lnTo>
                  <a:lnTo>
                    <a:pt x="631278" y="0"/>
                  </a:lnTo>
                  <a:close/>
                </a:path>
              </a:pathLst>
            </a:custGeom>
            <a:solidFill>
              <a:srgbClr val="DA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0472" y="32908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80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80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5241" y="3295650"/>
              <a:ext cx="390518" cy="3905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00472" y="32908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81" y="32842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25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40005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95" y="381"/>
                  </a:lnTo>
                  <a:lnTo>
                    <a:pt x="55130" y="0"/>
                  </a:lnTo>
                  <a:lnTo>
                    <a:pt x="59004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57" y="3009"/>
                  </a:lnTo>
                  <a:lnTo>
                    <a:pt x="363639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78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64" y="29438"/>
                  </a:lnTo>
                  <a:lnTo>
                    <a:pt x="394081" y="32842"/>
                  </a:lnTo>
                  <a:lnTo>
                    <a:pt x="395566" y="36423"/>
                  </a:lnTo>
                  <a:lnTo>
                    <a:pt x="397052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81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19"/>
                  </a:lnTo>
                  <a:lnTo>
                    <a:pt x="399681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52" y="360045"/>
                  </a:lnTo>
                  <a:lnTo>
                    <a:pt x="395566" y="363626"/>
                  </a:lnTo>
                  <a:lnTo>
                    <a:pt x="394081" y="367207"/>
                  </a:lnTo>
                  <a:lnTo>
                    <a:pt x="392264" y="370611"/>
                  </a:lnTo>
                  <a:lnTo>
                    <a:pt x="390105" y="373824"/>
                  </a:lnTo>
                  <a:lnTo>
                    <a:pt x="387959" y="377050"/>
                  </a:lnTo>
                  <a:lnTo>
                    <a:pt x="363639" y="395554"/>
                  </a:lnTo>
                  <a:lnTo>
                    <a:pt x="360057" y="397040"/>
                  </a:lnTo>
                  <a:lnTo>
                    <a:pt x="356362" y="398157"/>
                  </a:lnTo>
                  <a:lnTo>
                    <a:pt x="352564" y="398919"/>
                  </a:lnTo>
                  <a:lnTo>
                    <a:pt x="348767" y="399669"/>
                  </a:lnTo>
                  <a:lnTo>
                    <a:pt x="344932" y="400050"/>
                  </a:lnTo>
                  <a:lnTo>
                    <a:pt x="341058" y="400050"/>
                  </a:lnTo>
                  <a:lnTo>
                    <a:pt x="59004" y="400050"/>
                  </a:lnTo>
                  <a:lnTo>
                    <a:pt x="55130" y="400050"/>
                  </a:lnTo>
                  <a:lnTo>
                    <a:pt x="51295" y="399669"/>
                  </a:lnTo>
                  <a:lnTo>
                    <a:pt x="47485" y="398919"/>
                  </a:lnTo>
                  <a:lnTo>
                    <a:pt x="43688" y="398157"/>
                  </a:lnTo>
                  <a:lnTo>
                    <a:pt x="40005" y="397040"/>
                  </a:lnTo>
                  <a:lnTo>
                    <a:pt x="36423" y="395554"/>
                  </a:lnTo>
                  <a:lnTo>
                    <a:pt x="32842" y="394081"/>
                  </a:lnTo>
                  <a:lnTo>
                    <a:pt x="29438" y="392252"/>
                  </a:lnTo>
                  <a:lnTo>
                    <a:pt x="26225" y="390105"/>
                  </a:lnTo>
                  <a:lnTo>
                    <a:pt x="22999" y="387959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19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20081" y="3292475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86285" y="3230562"/>
            <a:ext cx="4595495" cy="962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Model</a:t>
            </a:r>
            <a:r>
              <a:rPr sz="1650" b="1" spc="-5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chemeClr val="accent2"/>
                </a:solidFill>
                <a:latin typeface="Cambria"/>
                <a:cs typeface="Cambria"/>
              </a:rPr>
              <a:t>Prediction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3900"/>
              </a:lnSpc>
              <a:spcBef>
                <a:spcPts val="850"/>
              </a:spcBef>
            </a:pP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Applying</a:t>
            </a:r>
            <a:r>
              <a:rPr sz="1400" spc="-16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Tahoma"/>
                <a:cs typeface="Tahoma"/>
              </a:rPr>
              <a:t>the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fraud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detection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model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incoming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transactions</a:t>
            </a:r>
            <a:r>
              <a:rPr sz="1400" spc="-16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to </a:t>
            </a:r>
            <a:r>
              <a:rPr sz="1400" spc="-65" dirty="0">
                <a:solidFill>
                  <a:srgbClr val="262424"/>
                </a:solidFill>
                <a:latin typeface="Tahoma"/>
                <a:cs typeface="Tahoma"/>
              </a:rPr>
              <a:t>generate</a:t>
            </a:r>
            <a:r>
              <a:rPr sz="1400" spc="-14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predictions.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95710" y="4791075"/>
            <a:ext cx="1028700" cy="409575"/>
            <a:chOff x="4995710" y="4791075"/>
            <a:chExt cx="1028700" cy="409575"/>
          </a:xfrm>
        </p:grpSpPr>
        <p:sp>
          <p:nvSpPr>
            <p:cNvPr id="22" name="object 22"/>
            <p:cNvSpPr/>
            <p:nvPr/>
          </p:nvSpPr>
          <p:spPr>
            <a:xfrm>
              <a:off x="5386235" y="4991100"/>
              <a:ext cx="638175" cy="19050"/>
            </a:xfrm>
            <a:custGeom>
              <a:avLst/>
              <a:gdLst/>
              <a:ahLst/>
              <a:cxnLst/>
              <a:rect l="l" t="t" r="r" b="b"/>
              <a:pathLst>
                <a:path w="638175" h="19050">
                  <a:moveTo>
                    <a:pt x="631278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631278" y="19050"/>
                  </a:lnTo>
                  <a:lnTo>
                    <a:pt x="633526" y="18122"/>
                  </a:lnTo>
                  <a:lnTo>
                    <a:pt x="637247" y="14401"/>
                  </a:lnTo>
                  <a:lnTo>
                    <a:pt x="638175" y="12153"/>
                  </a:lnTo>
                  <a:lnTo>
                    <a:pt x="638175" y="6896"/>
                  </a:lnTo>
                  <a:lnTo>
                    <a:pt x="637247" y="4648"/>
                  </a:lnTo>
                  <a:lnTo>
                    <a:pt x="633526" y="927"/>
                  </a:lnTo>
                  <a:lnTo>
                    <a:pt x="631278" y="0"/>
                  </a:lnTo>
                  <a:close/>
                </a:path>
              </a:pathLst>
            </a:custGeom>
            <a:solidFill>
              <a:srgbClr val="DA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00472" y="47958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80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3"/>
                  </a:lnTo>
                  <a:lnTo>
                    <a:pt x="51180" y="400051"/>
                  </a:lnTo>
                  <a:lnTo>
                    <a:pt x="348881" y="400051"/>
                  </a:lnTo>
                  <a:lnTo>
                    <a:pt x="388302" y="377235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5241" y="4800601"/>
              <a:ext cx="390518" cy="3905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00472" y="47958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81" y="32842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25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40005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95" y="381"/>
                  </a:lnTo>
                  <a:lnTo>
                    <a:pt x="55130" y="0"/>
                  </a:lnTo>
                  <a:lnTo>
                    <a:pt x="59004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57" y="3009"/>
                  </a:lnTo>
                  <a:lnTo>
                    <a:pt x="363639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78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64" y="29438"/>
                  </a:lnTo>
                  <a:lnTo>
                    <a:pt x="394081" y="32842"/>
                  </a:lnTo>
                  <a:lnTo>
                    <a:pt x="395566" y="36423"/>
                  </a:lnTo>
                  <a:lnTo>
                    <a:pt x="397052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81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32"/>
                  </a:lnTo>
                  <a:lnTo>
                    <a:pt x="399681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52" y="360045"/>
                  </a:lnTo>
                  <a:lnTo>
                    <a:pt x="395566" y="363626"/>
                  </a:lnTo>
                  <a:lnTo>
                    <a:pt x="394081" y="367207"/>
                  </a:lnTo>
                  <a:lnTo>
                    <a:pt x="392264" y="370611"/>
                  </a:lnTo>
                  <a:lnTo>
                    <a:pt x="390105" y="373837"/>
                  </a:lnTo>
                  <a:lnTo>
                    <a:pt x="387959" y="377051"/>
                  </a:lnTo>
                  <a:lnTo>
                    <a:pt x="352564" y="398914"/>
                  </a:lnTo>
                  <a:lnTo>
                    <a:pt x="348767" y="399669"/>
                  </a:lnTo>
                  <a:lnTo>
                    <a:pt x="344932" y="400051"/>
                  </a:lnTo>
                  <a:lnTo>
                    <a:pt x="341058" y="400051"/>
                  </a:lnTo>
                  <a:lnTo>
                    <a:pt x="59004" y="400051"/>
                  </a:lnTo>
                  <a:lnTo>
                    <a:pt x="55130" y="400051"/>
                  </a:lnTo>
                  <a:lnTo>
                    <a:pt x="51295" y="399669"/>
                  </a:lnTo>
                  <a:lnTo>
                    <a:pt x="47485" y="398914"/>
                  </a:lnTo>
                  <a:lnTo>
                    <a:pt x="43688" y="398160"/>
                  </a:lnTo>
                  <a:lnTo>
                    <a:pt x="40005" y="397040"/>
                  </a:lnTo>
                  <a:lnTo>
                    <a:pt x="36423" y="395556"/>
                  </a:lnTo>
                  <a:lnTo>
                    <a:pt x="32842" y="394078"/>
                  </a:lnTo>
                  <a:lnTo>
                    <a:pt x="29438" y="392257"/>
                  </a:lnTo>
                  <a:lnTo>
                    <a:pt x="26225" y="390109"/>
                  </a:lnTo>
                  <a:lnTo>
                    <a:pt x="22999" y="387955"/>
                  </a:lnTo>
                  <a:lnTo>
                    <a:pt x="20015" y="385511"/>
                  </a:lnTo>
                  <a:lnTo>
                    <a:pt x="17284" y="382771"/>
                  </a:lnTo>
                  <a:lnTo>
                    <a:pt x="14541" y="380028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32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120081" y="4797425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86285" y="4735512"/>
            <a:ext cx="3960495" cy="962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5" dirty="0">
                <a:solidFill>
                  <a:schemeClr val="accent2"/>
                </a:solidFill>
                <a:latin typeface="Cambria"/>
                <a:cs typeface="Cambria"/>
              </a:rPr>
              <a:t>Alerting</a:t>
            </a:r>
            <a:r>
              <a:rPr sz="1650" b="1" spc="-5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and</a:t>
            </a: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chemeClr val="accent2"/>
                </a:solidFill>
                <a:latin typeface="Cambria"/>
                <a:cs typeface="Cambria"/>
              </a:rPr>
              <a:t>Response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3900"/>
              </a:lnSpc>
              <a:spcBef>
                <a:spcPts val="850"/>
              </a:spcBef>
            </a:pPr>
            <a:r>
              <a:rPr sz="1400" spc="-65" dirty="0">
                <a:solidFill>
                  <a:srgbClr val="262424"/>
                </a:solidFill>
                <a:latin typeface="Tahoma"/>
                <a:cs typeface="Tahoma"/>
              </a:rPr>
              <a:t>Triggering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alerts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for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suspicious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transactions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Tahoma"/>
                <a:cs typeface="Tahoma"/>
              </a:rPr>
              <a:t>and</a:t>
            </a:r>
            <a:r>
              <a:rPr sz="1400" spc="-155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taking </a:t>
            </a:r>
            <a:r>
              <a:rPr sz="1400" spc="-40" dirty="0">
                <a:solidFill>
                  <a:srgbClr val="262424"/>
                </a:solidFill>
                <a:latin typeface="Tahoma"/>
                <a:cs typeface="Tahoma"/>
              </a:rPr>
              <a:t>appropriate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62424"/>
                </a:solidFill>
                <a:latin typeface="Tahoma"/>
                <a:cs typeface="Tahoma"/>
              </a:rPr>
              <a:t>actions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62424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Tahoma"/>
                <a:cs typeface="Tahoma"/>
              </a:rPr>
              <a:t>prevent</a:t>
            </a:r>
            <a:r>
              <a:rPr sz="1400" spc="-150" dirty="0">
                <a:solidFill>
                  <a:srgbClr val="262424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Tahoma"/>
                <a:cs typeface="Tahoma"/>
              </a:rPr>
              <a:t>fraud.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304924"/>
            <a:ext cx="3829049" cy="38290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 flipH="1">
            <a:off x="11429999" y="0"/>
            <a:ext cx="45719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1128" y="1063625"/>
            <a:ext cx="5571490" cy="1066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spc="-70" dirty="0">
                <a:solidFill>
                  <a:srgbClr val="002060"/>
                </a:solidFill>
              </a:rPr>
              <a:t>Challenges</a:t>
            </a:r>
            <a:r>
              <a:rPr spc="-75" dirty="0">
                <a:solidFill>
                  <a:srgbClr val="002060"/>
                </a:solidFill>
              </a:rPr>
              <a:t> </a:t>
            </a:r>
            <a:r>
              <a:rPr spc="-80" dirty="0">
                <a:solidFill>
                  <a:srgbClr val="002060"/>
                </a:solidFill>
              </a:rPr>
              <a:t>and</a:t>
            </a:r>
            <a:r>
              <a:rPr spc="-70" dirty="0">
                <a:solidFill>
                  <a:srgbClr val="002060"/>
                </a:solidFill>
              </a:rPr>
              <a:t> </a:t>
            </a:r>
            <a:r>
              <a:rPr spc="-80" dirty="0">
                <a:solidFill>
                  <a:srgbClr val="002060"/>
                </a:solidFill>
              </a:rPr>
              <a:t>Limitations </a:t>
            </a:r>
            <a:r>
              <a:rPr spc="-25" dirty="0">
                <a:solidFill>
                  <a:srgbClr val="002060"/>
                </a:solidFill>
              </a:rPr>
              <a:t>in </a:t>
            </a:r>
            <a:r>
              <a:rPr spc="-114" dirty="0">
                <a:solidFill>
                  <a:srgbClr val="002060"/>
                </a:solidFill>
              </a:rPr>
              <a:t>Fraud</a:t>
            </a:r>
            <a:r>
              <a:rPr spc="-80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Detection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924425" y="2695574"/>
            <a:ext cx="409575" cy="409575"/>
            <a:chOff x="4924425" y="2695574"/>
            <a:chExt cx="409575" cy="409575"/>
          </a:xfrm>
        </p:grpSpPr>
        <p:sp>
          <p:nvSpPr>
            <p:cNvPr id="6" name="object 6"/>
            <p:cNvSpPr/>
            <p:nvPr/>
          </p:nvSpPr>
          <p:spPr>
            <a:xfrm>
              <a:off x="4929187" y="27003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68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949" y="2705100"/>
              <a:ext cx="390524" cy="3905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29187" y="27003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69" y="32842"/>
                  </a:lnTo>
                  <a:lnTo>
                    <a:pt x="7785" y="29438"/>
                  </a:lnTo>
                  <a:lnTo>
                    <a:pt x="9944" y="26225"/>
                  </a:lnTo>
                  <a:lnTo>
                    <a:pt x="12090" y="22999"/>
                  </a:lnTo>
                  <a:lnTo>
                    <a:pt x="14541" y="20015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12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39992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82" y="381"/>
                  </a:lnTo>
                  <a:lnTo>
                    <a:pt x="55118" y="0"/>
                  </a:lnTo>
                  <a:lnTo>
                    <a:pt x="58991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45" y="3009"/>
                  </a:lnTo>
                  <a:lnTo>
                    <a:pt x="363626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65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64" y="29438"/>
                  </a:lnTo>
                  <a:lnTo>
                    <a:pt x="394081" y="32842"/>
                  </a:lnTo>
                  <a:lnTo>
                    <a:pt x="395554" y="36423"/>
                  </a:lnTo>
                  <a:lnTo>
                    <a:pt x="397040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69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19"/>
                  </a:lnTo>
                  <a:lnTo>
                    <a:pt x="399669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40" y="360045"/>
                  </a:lnTo>
                  <a:lnTo>
                    <a:pt x="395554" y="363626"/>
                  </a:lnTo>
                  <a:lnTo>
                    <a:pt x="394081" y="367207"/>
                  </a:lnTo>
                  <a:lnTo>
                    <a:pt x="392264" y="370611"/>
                  </a:lnTo>
                  <a:lnTo>
                    <a:pt x="390105" y="373824"/>
                  </a:lnTo>
                  <a:lnTo>
                    <a:pt x="387959" y="377050"/>
                  </a:lnTo>
                  <a:lnTo>
                    <a:pt x="363626" y="395554"/>
                  </a:lnTo>
                  <a:lnTo>
                    <a:pt x="360045" y="397040"/>
                  </a:lnTo>
                  <a:lnTo>
                    <a:pt x="356362" y="398157"/>
                  </a:lnTo>
                  <a:lnTo>
                    <a:pt x="352564" y="398919"/>
                  </a:lnTo>
                  <a:lnTo>
                    <a:pt x="348767" y="399669"/>
                  </a:lnTo>
                  <a:lnTo>
                    <a:pt x="344932" y="400050"/>
                  </a:lnTo>
                  <a:lnTo>
                    <a:pt x="341058" y="400050"/>
                  </a:lnTo>
                  <a:lnTo>
                    <a:pt x="58991" y="400050"/>
                  </a:lnTo>
                  <a:lnTo>
                    <a:pt x="55118" y="400050"/>
                  </a:lnTo>
                  <a:lnTo>
                    <a:pt x="51282" y="399669"/>
                  </a:lnTo>
                  <a:lnTo>
                    <a:pt x="47485" y="398919"/>
                  </a:lnTo>
                  <a:lnTo>
                    <a:pt x="43688" y="398157"/>
                  </a:lnTo>
                  <a:lnTo>
                    <a:pt x="39992" y="397040"/>
                  </a:lnTo>
                  <a:lnTo>
                    <a:pt x="36423" y="395554"/>
                  </a:lnTo>
                  <a:lnTo>
                    <a:pt x="32842" y="394081"/>
                  </a:lnTo>
                  <a:lnTo>
                    <a:pt x="9944" y="373824"/>
                  </a:lnTo>
                  <a:lnTo>
                    <a:pt x="7785" y="370611"/>
                  </a:lnTo>
                  <a:lnTo>
                    <a:pt x="5969" y="367207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19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51768" y="2701925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3164" y="2659062"/>
            <a:ext cx="2110740" cy="12092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-35" dirty="0">
                <a:solidFill>
                  <a:schemeClr val="accent2"/>
                </a:solidFill>
                <a:latin typeface="Cambria"/>
                <a:cs typeface="Cambria"/>
              </a:rPr>
              <a:t>Evolving</a:t>
            </a:r>
            <a:r>
              <a:rPr sz="1600" b="1" spc="-4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00" b="1" spc="-45" dirty="0">
                <a:solidFill>
                  <a:schemeClr val="accent2"/>
                </a:solidFill>
                <a:latin typeface="Cambria"/>
                <a:cs typeface="Cambria"/>
              </a:rPr>
              <a:t>Fraud</a:t>
            </a:r>
            <a:r>
              <a:rPr sz="1600" b="1" spc="-5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chemeClr val="accent2"/>
                </a:solidFill>
                <a:latin typeface="Cambria"/>
                <a:cs typeface="Cambria"/>
              </a:rPr>
              <a:t>Tactics</a:t>
            </a:r>
            <a:endParaRPr sz="160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64135">
              <a:lnSpc>
                <a:spcPct val="136200"/>
              </a:lnSpc>
              <a:spcBef>
                <a:spcPts val="815"/>
              </a:spcBef>
            </a:pPr>
            <a:r>
              <a:rPr sz="1400" spc="-155" dirty="0">
                <a:solidFill>
                  <a:srgbClr val="262424"/>
                </a:solidFill>
                <a:latin typeface="Verdana"/>
                <a:cs typeface="Verdana"/>
              </a:rPr>
              <a:t>Fraudsters</a:t>
            </a:r>
            <a:r>
              <a:rPr sz="1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are</a:t>
            </a:r>
            <a:r>
              <a:rPr sz="1400" spc="-2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262424"/>
                </a:solidFill>
                <a:latin typeface="Verdana"/>
                <a:cs typeface="Verdana"/>
              </a:rPr>
              <a:t>constantly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developing</a:t>
            </a:r>
            <a:r>
              <a:rPr sz="1400" spc="-21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new</a:t>
            </a:r>
            <a:r>
              <a:rPr sz="1400" spc="-20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methods</a:t>
            </a:r>
            <a:r>
              <a:rPr sz="1400" spc="-20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262424"/>
                </a:solidFill>
                <a:latin typeface="Verdana"/>
                <a:cs typeface="Verdana"/>
              </a:rPr>
              <a:t>to </a:t>
            </a:r>
            <a:r>
              <a:rPr sz="1400" spc="-155" dirty="0">
                <a:solidFill>
                  <a:srgbClr val="262424"/>
                </a:solidFill>
                <a:latin typeface="Verdana"/>
                <a:cs typeface="Verdana"/>
              </a:rPr>
              <a:t>bypass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detection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262424"/>
                </a:solidFill>
                <a:latin typeface="Verdana"/>
                <a:cs typeface="Verdana"/>
              </a:rPr>
              <a:t>systems.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53375" y="2695574"/>
            <a:ext cx="409575" cy="409575"/>
            <a:chOff x="7953375" y="2695574"/>
            <a:chExt cx="409575" cy="409575"/>
          </a:xfrm>
        </p:grpSpPr>
        <p:sp>
          <p:nvSpPr>
            <p:cNvPr id="12" name="object 12"/>
            <p:cNvSpPr/>
            <p:nvPr/>
          </p:nvSpPr>
          <p:spPr>
            <a:xfrm>
              <a:off x="7958136" y="27003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68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2899" y="2705100"/>
              <a:ext cx="390524" cy="3905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58137" y="27003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69" y="32842"/>
                  </a:lnTo>
                  <a:lnTo>
                    <a:pt x="7785" y="29438"/>
                  </a:lnTo>
                  <a:lnTo>
                    <a:pt x="9944" y="26225"/>
                  </a:lnTo>
                  <a:lnTo>
                    <a:pt x="12090" y="22999"/>
                  </a:lnTo>
                  <a:lnTo>
                    <a:pt x="14541" y="20015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12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39992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82" y="381"/>
                  </a:lnTo>
                  <a:lnTo>
                    <a:pt x="55118" y="0"/>
                  </a:lnTo>
                  <a:lnTo>
                    <a:pt x="58991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45" y="3009"/>
                  </a:lnTo>
                  <a:lnTo>
                    <a:pt x="363626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65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52" y="29438"/>
                  </a:lnTo>
                  <a:lnTo>
                    <a:pt x="394081" y="32842"/>
                  </a:lnTo>
                  <a:lnTo>
                    <a:pt x="395554" y="36423"/>
                  </a:lnTo>
                  <a:lnTo>
                    <a:pt x="397040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69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19"/>
                  </a:lnTo>
                  <a:lnTo>
                    <a:pt x="399669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40" y="360045"/>
                  </a:lnTo>
                  <a:lnTo>
                    <a:pt x="395554" y="363626"/>
                  </a:lnTo>
                  <a:lnTo>
                    <a:pt x="394081" y="367207"/>
                  </a:lnTo>
                  <a:lnTo>
                    <a:pt x="392252" y="370611"/>
                  </a:lnTo>
                  <a:lnTo>
                    <a:pt x="390105" y="373824"/>
                  </a:lnTo>
                  <a:lnTo>
                    <a:pt x="387959" y="377050"/>
                  </a:lnTo>
                  <a:lnTo>
                    <a:pt x="385508" y="380034"/>
                  </a:lnTo>
                  <a:lnTo>
                    <a:pt x="382765" y="382778"/>
                  </a:lnTo>
                  <a:lnTo>
                    <a:pt x="380034" y="385508"/>
                  </a:lnTo>
                  <a:lnTo>
                    <a:pt x="363626" y="395554"/>
                  </a:lnTo>
                  <a:lnTo>
                    <a:pt x="360045" y="397040"/>
                  </a:lnTo>
                  <a:lnTo>
                    <a:pt x="356362" y="398157"/>
                  </a:lnTo>
                  <a:lnTo>
                    <a:pt x="352564" y="398919"/>
                  </a:lnTo>
                  <a:lnTo>
                    <a:pt x="348767" y="399669"/>
                  </a:lnTo>
                  <a:lnTo>
                    <a:pt x="344932" y="400050"/>
                  </a:lnTo>
                  <a:lnTo>
                    <a:pt x="341058" y="400050"/>
                  </a:lnTo>
                  <a:lnTo>
                    <a:pt x="58991" y="400050"/>
                  </a:lnTo>
                  <a:lnTo>
                    <a:pt x="55118" y="400050"/>
                  </a:lnTo>
                  <a:lnTo>
                    <a:pt x="51282" y="399669"/>
                  </a:lnTo>
                  <a:lnTo>
                    <a:pt x="47485" y="398919"/>
                  </a:lnTo>
                  <a:lnTo>
                    <a:pt x="43688" y="398157"/>
                  </a:lnTo>
                  <a:lnTo>
                    <a:pt x="39992" y="397040"/>
                  </a:lnTo>
                  <a:lnTo>
                    <a:pt x="36423" y="395554"/>
                  </a:lnTo>
                  <a:lnTo>
                    <a:pt x="32842" y="394081"/>
                  </a:lnTo>
                  <a:lnTo>
                    <a:pt x="17284" y="382778"/>
                  </a:lnTo>
                  <a:lnTo>
                    <a:pt x="14541" y="380034"/>
                  </a:lnTo>
                  <a:lnTo>
                    <a:pt x="12090" y="377050"/>
                  </a:lnTo>
                  <a:lnTo>
                    <a:pt x="9944" y="373824"/>
                  </a:lnTo>
                  <a:lnTo>
                    <a:pt x="7785" y="370611"/>
                  </a:lnTo>
                  <a:lnTo>
                    <a:pt x="5969" y="367207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19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77148" y="2701925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28545" y="2659062"/>
            <a:ext cx="2224405" cy="12573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solidFill>
                  <a:schemeClr val="accent2"/>
                </a:solidFill>
                <a:latin typeface="Cambria"/>
                <a:cs typeface="Cambria"/>
              </a:rPr>
              <a:t>Data</a:t>
            </a:r>
            <a:r>
              <a:rPr sz="1650" b="1" spc="-2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35" dirty="0">
                <a:solidFill>
                  <a:schemeClr val="accent2"/>
                </a:solidFill>
                <a:latin typeface="Cambria"/>
                <a:cs typeface="Cambria"/>
              </a:rPr>
              <a:t>Quality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chemeClr val="accent2"/>
                </a:solidFill>
                <a:latin typeface="Cambria"/>
                <a:cs typeface="Cambria"/>
              </a:rPr>
              <a:t>Issues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 algn="just">
              <a:lnSpc>
                <a:spcPct val="136200"/>
              </a:lnSpc>
              <a:spcBef>
                <a:spcPts val="815"/>
              </a:spcBef>
            </a:pPr>
            <a:r>
              <a:rPr sz="1400" spc="-185" dirty="0">
                <a:solidFill>
                  <a:srgbClr val="262424"/>
                </a:solidFill>
                <a:latin typeface="Verdana"/>
                <a:cs typeface="Verdana"/>
              </a:rPr>
              <a:t>Inaccurate</a:t>
            </a:r>
            <a:r>
              <a:rPr sz="1400" spc="6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360" dirty="0">
                <a:solidFill>
                  <a:srgbClr val="262424"/>
                </a:solidFill>
                <a:latin typeface="Verdana"/>
                <a:cs typeface="Verdana"/>
              </a:rPr>
              <a:t>or</a:t>
            </a:r>
            <a:r>
              <a:rPr sz="1400" spc="24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60" dirty="0">
                <a:solidFill>
                  <a:srgbClr val="262424"/>
                </a:solidFill>
                <a:latin typeface="Verdana"/>
                <a:cs typeface="Verdana"/>
              </a:rPr>
              <a:t>incomplete</a:t>
            </a:r>
            <a:r>
              <a:rPr sz="1400" spc="114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262424"/>
                </a:solidFill>
                <a:latin typeface="Verdana"/>
                <a:cs typeface="Verdana"/>
              </a:rPr>
              <a:t>data </a:t>
            </a:r>
            <a:r>
              <a:rPr sz="1400" spc="-265" dirty="0">
                <a:solidFill>
                  <a:srgbClr val="262424"/>
                </a:solidFill>
                <a:latin typeface="Verdana"/>
                <a:cs typeface="Verdana"/>
              </a:rPr>
              <a:t>can</a:t>
            </a:r>
            <a:r>
              <a:rPr sz="1400" spc="14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80" dirty="0">
                <a:solidFill>
                  <a:srgbClr val="262424"/>
                </a:solidFill>
                <a:latin typeface="Verdana"/>
                <a:cs typeface="Verdana"/>
              </a:rPr>
              <a:t>hinder</a:t>
            </a:r>
            <a:r>
              <a:rPr sz="1400" spc="8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265" dirty="0">
                <a:solidFill>
                  <a:srgbClr val="262424"/>
                </a:solidFill>
                <a:latin typeface="Verdana"/>
                <a:cs typeface="Verdana"/>
              </a:rPr>
              <a:t>the</a:t>
            </a:r>
            <a:r>
              <a:rPr sz="1400" spc="14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65" dirty="0">
                <a:solidFill>
                  <a:srgbClr val="262424"/>
                </a:solidFill>
                <a:latin typeface="Verdana"/>
                <a:cs typeface="Verdana"/>
              </a:rPr>
              <a:t>effectiveness</a:t>
            </a:r>
            <a:r>
              <a:rPr sz="1400" spc="12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262424"/>
                </a:solidFill>
                <a:latin typeface="Verdana"/>
                <a:cs typeface="Verdana"/>
              </a:rPr>
              <a:t>of </a:t>
            </a:r>
            <a:r>
              <a:rPr sz="1400" spc="-140" dirty="0">
                <a:solidFill>
                  <a:srgbClr val="262424"/>
                </a:solidFill>
                <a:latin typeface="Verdana"/>
                <a:cs typeface="Verdana"/>
              </a:rPr>
              <a:t>fraud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detection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models.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24425" y="4333875"/>
            <a:ext cx="409575" cy="409575"/>
            <a:chOff x="4924425" y="4333875"/>
            <a:chExt cx="409575" cy="409575"/>
          </a:xfrm>
        </p:grpSpPr>
        <p:sp>
          <p:nvSpPr>
            <p:cNvPr id="18" name="object 18"/>
            <p:cNvSpPr/>
            <p:nvPr/>
          </p:nvSpPr>
          <p:spPr>
            <a:xfrm>
              <a:off x="4929187" y="4338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48881" y="0"/>
                  </a:moveTo>
                  <a:lnTo>
                    <a:pt x="51168" y="0"/>
                  </a:lnTo>
                  <a:lnTo>
                    <a:pt x="43649" y="1498"/>
                  </a:lnTo>
                  <a:lnTo>
                    <a:pt x="11747" y="22809"/>
                  </a:lnTo>
                  <a:lnTo>
                    <a:pt x="0" y="51168"/>
                  </a:lnTo>
                  <a:lnTo>
                    <a:pt x="0" y="348881"/>
                  </a:lnTo>
                  <a:lnTo>
                    <a:pt x="22809" y="388302"/>
                  </a:lnTo>
                  <a:lnTo>
                    <a:pt x="51168" y="400049"/>
                  </a:lnTo>
                  <a:lnTo>
                    <a:pt x="348881" y="400049"/>
                  </a:lnTo>
                  <a:lnTo>
                    <a:pt x="388302" y="377240"/>
                  </a:lnTo>
                  <a:lnTo>
                    <a:pt x="400049" y="348881"/>
                  </a:lnTo>
                  <a:lnTo>
                    <a:pt x="400049" y="51168"/>
                  </a:lnTo>
                  <a:lnTo>
                    <a:pt x="377240" y="11747"/>
                  </a:lnTo>
                  <a:lnTo>
                    <a:pt x="348881" y="0"/>
                  </a:lnTo>
                  <a:close/>
                </a:path>
              </a:pathLst>
            </a:custGeom>
            <a:solidFill>
              <a:srgbClr val="F4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3949" y="4343400"/>
              <a:ext cx="390524" cy="3905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29187" y="4338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1058"/>
                  </a:moveTo>
                  <a:lnTo>
                    <a:pt x="0" y="58991"/>
                  </a:lnTo>
                  <a:lnTo>
                    <a:pt x="0" y="55118"/>
                  </a:lnTo>
                  <a:lnTo>
                    <a:pt x="381" y="51282"/>
                  </a:lnTo>
                  <a:lnTo>
                    <a:pt x="1130" y="47485"/>
                  </a:lnTo>
                  <a:lnTo>
                    <a:pt x="1892" y="43688"/>
                  </a:lnTo>
                  <a:lnTo>
                    <a:pt x="3009" y="39992"/>
                  </a:lnTo>
                  <a:lnTo>
                    <a:pt x="4495" y="36423"/>
                  </a:lnTo>
                  <a:lnTo>
                    <a:pt x="5969" y="32842"/>
                  </a:lnTo>
                  <a:lnTo>
                    <a:pt x="7785" y="29438"/>
                  </a:lnTo>
                  <a:lnTo>
                    <a:pt x="9944" y="26225"/>
                  </a:lnTo>
                  <a:lnTo>
                    <a:pt x="12090" y="22999"/>
                  </a:lnTo>
                  <a:lnTo>
                    <a:pt x="14541" y="20015"/>
                  </a:lnTo>
                  <a:lnTo>
                    <a:pt x="17284" y="17284"/>
                  </a:lnTo>
                  <a:lnTo>
                    <a:pt x="20015" y="14541"/>
                  </a:lnTo>
                  <a:lnTo>
                    <a:pt x="22999" y="12090"/>
                  </a:lnTo>
                  <a:lnTo>
                    <a:pt x="26212" y="9944"/>
                  </a:lnTo>
                  <a:lnTo>
                    <a:pt x="29438" y="7785"/>
                  </a:lnTo>
                  <a:lnTo>
                    <a:pt x="32842" y="5969"/>
                  </a:lnTo>
                  <a:lnTo>
                    <a:pt x="36423" y="4495"/>
                  </a:lnTo>
                  <a:lnTo>
                    <a:pt x="39992" y="3009"/>
                  </a:lnTo>
                  <a:lnTo>
                    <a:pt x="43688" y="1892"/>
                  </a:lnTo>
                  <a:lnTo>
                    <a:pt x="47485" y="1130"/>
                  </a:lnTo>
                  <a:lnTo>
                    <a:pt x="51282" y="381"/>
                  </a:lnTo>
                  <a:lnTo>
                    <a:pt x="55118" y="0"/>
                  </a:lnTo>
                  <a:lnTo>
                    <a:pt x="58991" y="0"/>
                  </a:lnTo>
                  <a:lnTo>
                    <a:pt x="341058" y="0"/>
                  </a:lnTo>
                  <a:lnTo>
                    <a:pt x="344932" y="0"/>
                  </a:lnTo>
                  <a:lnTo>
                    <a:pt x="348767" y="381"/>
                  </a:lnTo>
                  <a:lnTo>
                    <a:pt x="352564" y="1130"/>
                  </a:lnTo>
                  <a:lnTo>
                    <a:pt x="356362" y="1892"/>
                  </a:lnTo>
                  <a:lnTo>
                    <a:pt x="360045" y="3009"/>
                  </a:lnTo>
                  <a:lnTo>
                    <a:pt x="363626" y="4495"/>
                  </a:lnTo>
                  <a:lnTo>
                    <a:pt x="367207" y="5969"/>
                  </a:lnTo>
                  <a:lnTo>
                    <a:pt x="370611" y="7785"/>
                  </a:lnTo>
                  <a:lnTo>
                    <a:pt x="373837" y="9944"/>
                  </a:lnTo>
                  <a:lnTo>
                    <a:pt x="377050" y="12090"/>
                  </a:lnTo>
                  <a:lnTo>
                    <a:pt x="380034" y="14541"/>
                  </a:lnTo>
                  <a:lnTo>
                    <a:pt x="382765" y="17284"/>
                  </a:lnTo>
                  <a:lnTo>
                    <a:pt x="385508" y="20015"/>
                  </a:lnTo>
                  <a:lnTo>
                    <a:pt x="387959" y="22999"/>
                  </a:lnTo>
                  <a:lnTo>
                    <a:pt x="390105" y="26225"/>
                  </a:lnTo>
                  <a:lnTo>
                    <a:pt x="392264" y="29438"/>
                  </a:lnTo>
                  <a:lnTo>
                    <a:pt x="394081" y="32842"/>
                  </a:lnTo>
                  <a:lnTo>
                    <a:pt x="395554" y="36423"/>
                  </a:lnTo>
                  <a:lnTo>
                    <a:pt x="397040" y="39992"/>
                  </a:lnTo>
                  <a:lnTo>
                    <a:pt x="398157" y="43688"/>
                  </a:lnTo>
                  <a:lnTo>
                    <a:pt x="398919" y="47485"/>
                  </a:lnTo>
                  <a:lnTo>
                    <a:pt x="399669" y="51282"/>
                  </a:lnTo>
                  <a:lnTo>
                    <a:pt x="400050" y="55118"/>
                  </a:lnTo>
                  <a:lnTo>
                    <a:pt x="400050" y="58991"/>
                  </a:lnTo>
                  <a:lnTo>
                    <a:pt x="400050" y="341058"/>
                  </a:lnTo>
                  <a:lnTo>
                    <a:pt x="400050" y="344919"/>
                  </a:lnTo>
                  <a:lnTo>
                    <a:pt x="399669" y="348767"/>
                  </a:lnTo>
                  <a:lnTo>
                    <a:pt x="398919" y="352564"/>
                  </a:lnTo>
                  <a:lnTo>
                    <a:pt x="398157" y="356362"/>
                  </a:lnTo>
                  <a:lnTo>
                    <a:pt x="397040" y="360045"/>
                  </a:lnTo>
                  <a:lnTo>
                    <a:pt x="395554" y="363626"/>
                  </a:lnTo>
                  <a:lnTo>
                    <a:pt x="394081" y="367207"/>
                  </a:lnTo>
                  <a:lnTo>
                    <a:pt x="392264" y="370611"/>
                  </a:lnTo>
                  <a:lnTo>
                    <a:pt x="390105" y="373824"/>
                  </a:lnTo>
                  <a:lnTo>
                    <a:pt x="387959" y="377050"/>
                  </a:lnTo>
                  <a:lnTo>
                    <a:pt x="385508" y="380034"/>
                  </a:lnTo>
                  <a:lnTo>
                    <a:pt x="382765" y="382765"/>
                  </a:lnTo>
                  <a:lnTo>
                    <a:pt x="380034" y="385508"/>
                  </a:lnTo>
                  <a:lnTo>
                    <a:pt x="363626" y="395554"/>
                  </a:lnTo>
                  <a:lnTo>
                    <a:pt x="360045" y="397040"/>
                  </a:lnTo>
                  <a:lnTo>
                    <a:pt x="356362" y="398157"/>
                  </a:lnTo>
                  <a:lnTo>
                    <a:pt x="352564" y="398919"/>
                  </a:lnTo>
                  <a:lnTo>
                    <a:pt x="348767" y="399669"/>
                  </a:lnTo>
                  <a:lnTo>
                    <a:pt x="344932" y="400050"/>
                  </a:lnTo>
                  <a:lnTo>
                    <a:pt x="341058" y="400050"/>
                  </a:lnTo>
                  <a:lnTo>
                    <a:pt x="58991" y="400050"/>
                  </a:lnTo>
                  <a:lnTo>
                    <a:pt x="55118" y="400050"/>
                  </a:lnTo>
                  <a:lnTo>
                    <a:pt x="51282" y="399669"/>
                  </a:lnTo>
                  <a:lnTo>
                    <a:pt x="47485" y="398919"/>
                  </a:lnTo>
                  <a:lnTo>
                    <a:pt x="43688" y="398157"/>
                  </a:lnTo>
                  <a:lnTo>
                    <a:pt x="39992" y="397040"/>
                  </a:lnTo>
                  <a:lnTo>
                    <a:pt x="36423" y="395554"/>
                  </a:lnTo>
                  <a:lnTo>
                    <a:pt x="32842" y="394081"/>
                  </a:lnTo>
                  <a:lnTo>
                    <a:pt x="9944" y="373824"/>
                  </a:lnTo>
                  <a:lnTo>
                    <a:pt x="7785" y="370611"/>
                  </a:lnTo>
                  <a:lnTo>
                    <a:pt x="5969" y="367207"/>
                  </a:lnTo>
                  <a:lnTo>
                    <a:pt x="4495" y="363626"/>
                  </a:lnTo>
                  <a:lnTo>
                    <a:pt x="3009" y="360045"/>
                  </a:lnTo>
                  <a:lnTo>
                    <a:pt x="1892" y="356362"/>
                  </a:lnTo>
                  <a:lnTo>
                    <a:pt x="1130" y="352564"/>
                  </a:lnTo>
                  <a:lnTo>
                    <a:pt x="381" y="348767"/>
                  </a:lnTo>
                  <a:lnTo>
                    <a:pt x="0" y="344919"/>
                  </a:lnTo>
                  <a:lnTo>
                    <a:pt x="0" y="341058"/>
                  </a:lnTo>
                  <a:close/>
                </a:path>
              </a:pathLst>
            </a:custGeom>
            <a:ln w="9525">
              <a:solidFill>
                <a:srgbClr val="DA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51768" y="4340225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90" dirty="0">
                <a:solidFill>
                  <a:srgbClr val="262424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03164" y="4297362"/>
            <a:ext cx="5143500" cy="962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5" dirty="0">
                <a:solidFill>
                  <a:schemeClr val="accent2"/>
                </a:solidFill>
                <a:latin typeface="Cambria"/>
                <a:cs typeface="Cambria"/>
              </a:rPr>
              <a:t>Balancing</a:t>
            </a: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30" dirty="0">
                <a:solidFill>
                  <a:schemeClr val="accent2"/>
                </a:solidFill>
                <a:latin typeface="Cambria"/>
                <a:cs typeface="Cambria"/>
              </a:rPr>
              <a:t>Security</a:t>
            </a: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20" dirty="0">
                <a:solidFill>
                  <a:schemeClr val="accent2"/>
                </a:solidFill>
                <a:latin typeface="Cambria"/>
                <a:cs typeface="Cambria"/>
              </a:rPr>
              <a:t>and</a:t>
            </a: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25" dirty="0">
                <a:solidFill>
                  <a:schemeClr val="accent2"/>
                </a:solidFill>
                <a:latin typeface="Cambria"/>
                <a:cs typeface="Cambria"/>
              </a:rPr>
              <a:t>User</a:t>
            </a:r>
            <a:r>
              <a:rPr sz="1650" b="1" spc="-45" dirty="0">
                <a:solidFill>
                  <a:schemeClr val="accent2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chemeClr val="accent2"/>
                </a:solidFill>
                <a:latin typeface="Cambria"/>
                <a:cs typeface="Cambria"/>
              </a:rPr>
              <a:t>Experience</a:t>
            </a:r>
            <a:endParaRPr sz="1650" dirty="0">
              <a:solidFill>
                <a:schemeClr val="accent2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33900"/>
              </a:lnSpc>
              <a:spcBef>
                <a:spcPts val="850"/>
              </a:spcBef>
            </a:pPr>
            <a:r>
              <a:rPr sz="1400" spc="-140" dirty="0">
                <a:solidFill>
                  <a:srgbClr val="262424"/>
                </a:solidFill>
                <a:latin typeface="Verdana"/>
                <a:cs typeface="Verdana"/>
              </a:rPr>
              <a:t>Striking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a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balance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262424"/>
                </a:solidFill>
                <a:latin typeface="Verdana"/>
                <a:cs typeface="Verdana"/>
              </a:rPr>
              <a:t>between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262424"/>
                </a:solidFill>
                <a:latin typeface="Verdana"/>
                <a:cs typeface="Verdana"/>
              </a:rPr>
              <a:t>preventing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262424"/>
                </a:solidFill>
                <a:latin typeface="Verdana"/>
                <a:cs typeface="Verdana"/>
              </a:rPr>
              <a:t>fraud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and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262424"/>
                </a:solidFill>
                <a:latin typeface="Verdana"/>
                <a:cs typeface="Verdana"/>
              </a:rPr>
              <a:t>avoiding</a:t>
            </a:r>
            <a:r>
              <a:rPr sz="1400" spc="-220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262424"/>
                </a:solidFill>
                <a:latin typeface="Verdana"/>
                <a:cs typeface="Verdana"/>
              </a:rPr>
              <a:t>unnecessary </a:t>
            </a:r>
            <a:r>
              <a:rPr sz="1400" spc="-105" dirty="0">
                <a:solidFill>
                  <a:srgbClr val="262424"/>
                </a:solidFill>
                <a:latin typeface="Verdana"/>
                <a:cs typeface="Verdana"/>
              </a:rPr>
              <a:t>friction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262424"/>
                </a:solidFill>
                <a:latin typeface="Verdana"/>
                <a:cs typeface="Verdana"/>
              </a:rPr>
              <a:t>for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262424"/>
                </a:solidFill>
                <a:latin typeface="Verdana"/>
                <a:cs typeface="Verdana"/>
              </a:rPr>
              <a:t>legitimate</a:t>
            </a:r>
            <a:r>
              <a:rPr sz="1400" spc="-215" dirty="0">
                <a:solidFill>
                  <a:srgbClr val="262424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262424"/>
                </a:solidFill>
                <a:latin typeface="Verdana"/>
                <a:cs typeface="Verdana"/>
              </a:rPr>
              <a:t>users.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546</Words>
  <Application>Microsoft Office PowerPoint</Application>
  <PresentationFormat>Custom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Cambria</vt:lpstr>
      <vt:lpstr>Tahoma</vt:lpstr>
      <vt:lpstr>Times New Roman</vt:lpstr>
      <vt:lpstr>Verdana</vt:lpstr>
      <vt:lpstr>Office Theme</vt:lpstr>
      <vt:lpstr>PowerPoint Presentation</vt:lpstr>
      <vt:lpstr>Understanding the Importance of Fraud Prevention</vt:lpstr>
      <vt:lpstr>Common Types of Credit Card Fraud</vt:lpstr>
      <vt:lpstr>Data Sources for Fraud Detection</vt:lpstr>
      <vt:lpstr>Machine Learning Techniques in Fraud Detection</vt:lpstr>
      <vt:lpstr>PowerPoint Presentation</vt:lpstr>
      <vt:lpstr>Evaluating Fraud Detection Models</vt:lpstr>
      <vt:lpstr>Implementing Fraud Detection in Real-Time</vt:lpstr>
      <vt:lpstr>Challenges and Limitations in Fraud Detection</vt:lpstr>
      <vt:lpstr>Conclusion and Future Considerations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L.siri chandana</dc:creator>
  <cp:lastModifiedBy>sirilavanuru13@gmail.com</cp:lastModifiedBy>
  <cp:revision>2</cp:revision>
  <dcterms:created xsi:type="dcterms:W3CDTF">2024-08-30T12:28:42Z</dcterms:created>
  <dcterms:modified xsi:type="dcterms:W3CDTF">2024-08-30T12:53:16Z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2024-08-30T00:00:00Z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2024-08-30T00:00:00Z</vt:filetime>
  </property>
  <property fmtid="{D5CDD505-2E9C-101B-9397-08002B2CF9AE}" pid="5" name="Producer">
    <vt:lpwstr>GPL Ghostscript 10.02.0</vt:lpwstr>
  </property>
</Properties>
</file>